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2" r:id="rId4"/>
    <p:sldId id="259" r:id="rId5"/>
    <p:sldId id="267" r:id="rId6"/>
    <p:sldId id="268" r:id="rId7"/>
    <p:sldId id="258" r:id="rId8"/>
    <p:sldId id="261" r:id="rId9"/>
    <p:sldId id="263" r:id="rId10"/>
    <p:sldId id="264" r:id="rId11"/>
    <p:sldId id="265" r:id="rId12"/>
    <p:sldId id="269" r:id="rId13"/>
    <p:sldId id="270" r:id="rId14"/>
    <p:sldId id="271" r:id="rId15"/>
    <p:sldId id="272" r:id="rId16"/>
    <p:sldId id="277" r:id="rId17"/>
    <p:sldId id="278" r:id="rId18"/>
    <p:sldId id="273" r:id="rId19"/>
    <p:sldId id="274" r:id="rId20"/>
    <p:sldId id="276" r:id="rId21"/>
    <p:sldId id="275" r:id="rId22"/>
    <p:sldId id="279" r:id="rId23"/>
    <p:sldId id="280" r:id="rId24"/>
    <p:sldId id="281" r:id="rId25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l oldal" id="{ACE89170-9DC2-4748-BBF8-4E91E1649EB1}">
          <p14:sldIdLst>
            <p14:sldId id="256"/>
          </p14:sldIdLst>
        </p14:section>
        <p14:section name="Betöltés oldal" id="{E2E6B390-698A-4562-B5DF-3B52E1C50CC7}">
          <p14:sldIdLst>
            <p14:sldId id="257"/>
          </p14:sldIdLst>
        </p14:section>
        <p14:section name="Hangnemszűrő" id="{2F2D6BAF-9197-4E51-B0D5-61C2A978E3AE}">
          <p14:sldIdLst>
            <p14:sldId id="262"/>
            <p14:sldId id="259"/>
            <p14:sldId id="267"/>
            <p14:sldId id="268"/>
            <p14:sldId id="258"/>
            <p14:sldId id="261"/>
            <p14:sldId id="263"/>
            <p14:sldId id="264"/>
            <p14:sldId id="265"/>
            <p14:sldId id="269"/>
            <p14:sldId id="270"/>
          </p14:sldIdLst>
        </p14:section>
        <p14:section name="Listák" id="{3DFF5D4D-F2B3-49BF-AFAA-29F6F0C0B7EC}">
          <p14:sldIdLst>
            <p14:sldId id="271"/>
            <p14:sldId id="272"/>
          </p14:sldIdLst>
        </p14:section>
        <p14:section name="Transzponálás" id="{ED8C9B65-8055-4196-B1AD-58F8D16189F5}">
          <p14:sldIdLst>
            <p14:sldId id="277"/>
            <p14:sldId id="278"/>
            <p14:sldId id="273"/>
            <p14:sldId id="274"/>
            <p14:sldId id="276"/>
            <p14:sldId id="275"/>
          </p14:sldIdLst>
        </p14:section>
        <p14:section name="Daltár kezelés" id="{EC1C798E-FB84-4ABE-8C36-3870264BF291}">
          <p14:sldIdLst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938F"/>
    <a:srgbClr val="CBE5EB"/>
    <a:srgbClr val="263032"/>
    <a:srgbClr val="C3A140"/>
    <a:srgbClr val="343B3C"/>
    <a:srgbClr val="354345"/>
    <a:srgbClr val="171D1E"/>
    <a:srgbClr val="BFC8CB"/>
    <a:srgbClr val="2C3132"/>
    <a:srgbClr val="0F14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3030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215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07C61-72C1-4B0F-B28F-4EAAE2D57413}" type="datetimeFigureOut">
              <a:rPr lang="en-GB" smtClean="0"/>
              <a:t>2025-06-03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3C622-C736-4851-B304-48D621FA05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457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07C61-72C1-4B0F-B28F-4EAAE2D57413}" type="datetimeFigureOut">
              <a:rPr lang="en-GB" smtClean="0"/>
              <a:t>2025-06-03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3C622-C736-4851-B304-48D621FA05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630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07C61-72C1-4B0F-B28F-4EAAE2D57413}" type="datetimeFigureOut">
              <a:rPr lang="en-GB" smtClean="0"/>
              <a:t>2025-06-03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3C622-C736-4851-B304-48D621FA05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467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07C61-72C1-4B0F-B28F-4EAAE2D57413}" type="datetimeFigureOut">
              <a:rPr lang="en-GB" smtClean="0"/>
              <a:t>2025-06-03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3C622-C736-4851-B304-48D621FA05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133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07C61-72C1-4B0F-B28F-4EAAE2D57413}" type="datetimeFigureOut">
              <a:rPr lang="en-GB" smtClean="0"/>
              <a:t>2025-06-03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3C622-C736-4851-B304-48D621FA05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786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07C61-72C1-4B0F-B28F-4EAAE2D57413}" type="datetimeFigureOut">
              <a:rPr lang="en-GB" smtClean="0"/>
              <a:t>2025-06-03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3C622-C736-4851-B304-48D621FA05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475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07C61-72C1-4B0F-B28F-4EAAE2D57413}" type="datetimeFigureOut">
              <a:rPr lang="en-GB" smtClean="0"/>
              <a:t>2025-06-03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3C622-C736-4851-B304-48D621FA05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665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07C61-72C1-4B0F-B28F-4EAAE2D57413}" type="datetimeFigureOut">
              <a:rPr lang="en-GB" smtClean="0"/>
              <a:t>2025-06-03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3C622-C736-4851-B304-48D621FA05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56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07C61-72C1-4B0F-B28F-4EAAE2D57413}" type="datetimeFigureOut">
              <a:rPr lang="en-GB" smtClean="0"/>
              <a:t>2025-06-03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3C622-C736-4851-B304-48D621FA05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364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07C61-72C1-4B0F-B28F-4EAAE2D57413}" type="datetimeFigureOut">
              <a:rPr lang="en-GB" smtClean="0"/>
              <a:t>2025-06-03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3C622-C736-4851-B304-48D621FA05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926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07C61-72C1-4B0F-B28F-4EAAE2D57413}" type="datetimeFigureOut">
              <a:rPr lang="en-GB" smtClean="0"/>
              <a:t>2025-06-03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3C622-C736-4851-B304-48D621FA05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798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A07C61-72C1-4B0F-B28F-4EAAE2D57413}" type="datetimeFigureOut">
              <a:rPr lang="en-GB" smtClean="0"/>
              <a:t>2025-06-03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73C622-C736-4851-B304-48D621FA05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062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11" Type="http://schemas.openxmlformats.org/officeDocument/2006/relationships/image" Target="../media/image16.svg"/><Relationship Id="rId5" Type="http://schemas.openxmlformats.org/officeDocument/2006/relationships/image" Target="../media/image14.sv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11" Type="http://schemas.openxmlformats.org/officeDocument/2006/relationships/image" Target="../media/image16.svg"/><Relationship Id="rId5" Type="http://schemas.openxmlformats.org/officeDocument/2006/relationships/image" Target="../media/image14.sv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7.png"/><Relationship Id="rId11" Type="http://schemas.openxmlformats.org/officeDocument/2006/relationships/image" Target="../media/image16.svg"/><Relationship Id="rId5" Type="http://schemas.openxmlformats.org/officeDocument/2006/relationships/image" Target="../media/image14.sv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1.svg"/><Relationship Id="rId21" Type="http://schemas.openxmlformats.org/officeDocument/2006/relationships/image" Target="../media/image48.svg"/><Relationship Id="rId7" Type="http://schemas.openxmlformats.org/officeDocument/2006/relationships/image" Target="../media/image35.svg"/><Relationship Id="rId12" Type="http://schemas.openxmlformats.org/officeDocument/2006/relationships/image" Target="../media/image39.svg"/><Relationship Id="rId17" Type="http://schemas.openxmlformats.org/officeDocument/2006/relationships/image" Target="../media/image44.svg"/><Relationship Id="rId2" Type="http://schemas.openxmlformats.org/officeDocument/2006/relationships/image" Target="../media/image30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24" Type="http://schemas.openxmlformats.org/officeDocument/2006/relationships/image" Target="../media/image51.svg"/><Relationship Id="rId5" Type="http://schemas.openxmlformats.org/officeDocument/2006/relationships/image" Target="../media/image33.sv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29.png"/><Relationship Id="rId19" Type="http://schemas.openxmlformats.org/officeDocument/2006/relationships/image" Target="../media/image46.sv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1.svg"/><Relationship Id="rId22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2.png"/><Relationship Id="rId4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7.png"/><Relationship Id="rId11" Type="http://schemas.openxmlformats.org/officeDocument/2006/relationships/image" Target="../media/image16.svg"/><Relationship Id="rId5" Type="http://schemas.openxmlformats.org/officeDocument/2006/relationships/image" Target="../media/image14.sv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zis 23">
            <a:extLst>
              <a:ext uri="{FF2B5EF4-FFF2-40B4-BE49-F238E27FC236}">
                <a16:creationId xmlns:a16="http://schemas.microsoft.com/office/drawing/2014/main" id="{9B483C67-E025-1323-E9C0-14A2F9BEA7AB}"/>
              </a:ext>
            </a:extLst>
          </p:cNvPr>
          <p:cNvSpPr/>
          <p:nvPr/>
        </p:nvSpPr>
        <p:spPr>
          <a:xfrm>
            <a:off x="5235263" y="8249082"/>
            <a:ext cx="681038" cy="6810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99541009-0D46-EB69-5710-4AF3319D1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787" y="894918"/>
            <a:ext cx="6258425" cy="6848123"/>
          </a:xfrm>
          <a:prstGeom prst="rect">
            <a:avLst/>
          </a:prstGeom>
        </p:spPr>
      </p:pic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4278D2D1-E803-C4D2-E803-C20E6B4EABF4}"/>
              </a:ext>
            </a:extLst>
          </p:cNvPr>
          <p:cNvGrpSpPr/>
          <p:nvPr/>
        </p:nvGrpSpPr>
        <p:grpSpPr>
          <a:xfrm>
            <a:off x="111918" y="114798"/>
            <a:ext cx="681038" cy="681038"/>
            <a:chOff x="93367" y="84340"/>
            <a:chExt cx="784816" cy="784816"/>
          </a:xfrm>
        </p:grpSpPr>
        <p:sp>
          <p:nvSpPr>
            <p:cNvPr id="12" name="Ellipszis 11">
              <a:extLst>
                <a:ext uri="{FF2B5EF4-FFF2-40B4-BE49-F238E27FC236}">
                  <a16:creationId xmlns:a16="http://schemas.microsoft.com/office/drawing/2014/main" id="{4D05EB3D-F5C7-B91F-EF3E-98E1C6F307AA}"/>
                </a:ext>
              </a:extLst>
            </p:cNvPr>
            <p:cNvSpPr/>
            <p:nvPr/>
          </p:nvSpPr>
          <p:spPr>
            <a:xfrm>
              <a:off x="93367" y="84340"/>
              <a:ext cx="784816" cy="7848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1" name="Ábra 10" descr="Balra mutató kalap körvonalas">
              <a:extLst>
                <a:ext uri="{FF2B5EF4-FFF2-40B4-BE49-F238E27FC236}">
                  <a16:creationId xmlns:a16="http://schemas.microsoft.com/office/drawing/2014/main" id="{35A9D2F8-6ECD-DE81-9235-01B67F881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250" y="133848"/>
              <a:ext cx="685800" cy="685800"/>
            </a:xfrm>
            <a:prstGeom prst="rect">
              <a:avLst/>
            </a:prstGeom>
          </p:spPr>
        </p:pic>
      </p:grp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50E344F7-577F-7CEE-8953-E576A2C1594E}"/>
              </a:ext>
            </a:extLst>
          </p:cNvPr>
          <p:cNvSpPr txBox="1"/>
          <p:nvPr/>
        </p:nvSpPr>
        <p:spPr>
          <a:xfrm>
            <a:off x="876300" y="26988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Áldd</a:t>
            </a:r>
            <a:r>
              <a:rPr lang="en-GB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GB" sz="2400" b="1" dirty="0" err="1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lelkem</a:t>
            </a:r>
            <a:r>
              <a:rPr lang="en-GB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GB" sz="2400" b="1" dirty="0" err="1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Istened</a:t>
            </a:r>
            <a:endParaRPr lang="en-GB" sz="24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7B62E2C5-5252-CB29-ED5A-908FB0B8CFEB}"/>
              </a:ext>
            </a:extLst>
          </p:cNvPr>
          <p:cNvGrpSpPr/>
          <p:nvPr/>
        </p:nvGrpSpPr>
        <p:grpSpPr>
          <a:xfrm>
            <a:off x="5287237" y="8409617"/>
            <a:ext cx="525912" cy="387250"/>
            <a:chOff x="5474448" y="178930"/>
            <a:chExt cx="1318539" cy="970892"/>
          </a:xfrm>
        </p:grpSpPr>
        <p:pic>
          <p:nvPicPr>
            <p:cNvPr id="16" name="Ábra 15" descr="Hangjegy egyszínű kitöltéssel">
              <a:extLst>
                <a:ext uri="{FF2B5EF4-FFF2-40B4-BE49-F238E27FC236}">
                  <a16:creationId xmlns:a16="http://schemas.microsoft.com/office/drawing/2014/main" id="{66CF23A9-D68C-FCB0-CB56-07C903AA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74448" y="178930"/>
              <a:ext cx="914400" cy="914400"/>
            </a:xfrm>
            <a:prstGeom prst="rect">
              <a:avLst/>
            </a:prstGeom>
          </p:spPr>
        </p:pic>
        <p:pic>
          <p:nvPicPr>
            <p:cNvPr id="20" name="Ábra 19" descr="Balra mutató kalap körvonalas">
              <a:extLst>
                <a:ext uri="{FF2B5EF4-FFF2-40B4-BE49-F238E27FC236}">
                  <a16:creationId xmlns:a16="http://schemas.microsoft.com/office/drawing/2014/main" id="{9139E15D-9653-1238-3B83-0F1CE5ED5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6197872" y="178930"/>
              <a:ext cx="595115" cy="595115"/>
            </a:xfrm>
            <a:prstGeom prst="rect">
              <a:avLst/>
            </a:prstGeom>
          </p:spPr>
        </p:pic>
        <p:pic>
          <p:nvPicPr>
            <p:cNvPr id="21" name="Ábra 20" descr="Balra mutató kalap körvonalas">
              <a:extLst>
                <a:ext uri="{FF2B5EF4-FFF2-40B4-BE49-F238E27FC236}">
                  <a16:creationId xmlns:a16="http://schemas.microsoft.com/office/drawing/2014/main" id="{43BF25AE-59C4-E080-898D-46DABC177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 flipV="1">
              <a:off x="6197872" y="554707"/>
              <a:ext cx="595115" cy="595115"/>
            </a:xfrm>
            <a:prstGeom prst="rect">
              <a:avLst/>
            </a:prstGeom>
          </p:spPr>
        </p:pic>
      </p:grpSp>
      <p:sp>
        <p:nvSpPr>
          <p:cNvPr id="26" name="Ellipszis 25">
            <a:extLst>
              <a:ext uri="{FF2B5EF4-FFF2-40B4-BE49-F238E27FC236}">
                <a16:creationId xmlns:a16="http://schemas.microsoft.com/office/drawing/2014/main" id="{0CA40597-F120-08FE-3016-D660D00702B7}"/>
              </a:ext>
            </a:extLst>
          </p:cNvPr>
          <p:cNvSpPr/>
          <p:nvPr/>
        </p:nvSpPr>
        <p:spPr>
          <a:xfrm>
            <a:off x="5992473" y="8249082"/>
            <a:ext cx="681038" cy="6810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lista</a:t>
            </a:r>
            <a:endParaRPr lang="en-GB" sz="1200" dirty="0"/>
          </a:p>
        </p:txBody>
      </p:sp>
      <p:sp>
        <p:nvSpPr>
          <p:cNvPr id="27" name="Ellipszis 26">
            <a:extLst>
              <a:ext uri="{FF2B5EF4-FFF2-40B4-BE49-F238E27FC236}">
                <a16:creationId xmlns:a16="http://schemas.microsoft.com/office/drawing/2014/main" id="{12A671B0-1734-8FEE-960D-65FD269C0B95}"/>
              </a:ext>
            </a:extLst>
          </p:cNvPr>
          <p:cNvSpPr/>
          <p:nvPr/>
        </p:nvSpPr>
        <p:spPr>
          <a:xfrm>
            <a:off x="4478053" y="8249082"/>
            <a:ext cx="681038" cy="68103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pic>
        <p:nvPicPr>
          <p:cNvPr id="29" name="Ábra 28" descr="Ceruza egyszínű kitöltéssel">
            <a:extLst>
              <a:ext uri="{FF2B5EF4-FFF2-40B4-BE49-F238E27FC236}">
                <a16:creationId xmlns:a16="http://schemas.microsoft.com/office/drawing/2014/main" id="{40FB4597-2AE5-12D1-B6B5-6D89E8D25E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95244" y="8366273"/>
            <a:ext cx="446656" cy="44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74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97E54-1172-D997-4F31-8B2EA0130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19E10176-EA3F-A1F0-3AF4-625E90065656}"/>
              </a:ext>
            </a:extLst>
          </p:cNvPr>
          <p:cNvSpPr/>
          <p:nvPr/>
        </p:nvSpPr>
        <p:spPr>
          <a:xfrm>
            <a:off x="245745" y="1306651"/>
            <a:ext cx="6366510" cy="2055673"/>
          </a:xfrm>
          <a:prstGeom prst="roundRect">
            <a:avLst>
              <a:gd name="adj" fmla="val 9253"/>
            </a:avLst>
          </a:prstGeom>
          <a:solidFill>
            <a:srgbClr val="171D1E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D5510BC6-6908-3DF6-F6AF-7DBD53104418}"/>
              </a:ext>
            </a:extLst>
          </p:cNvPr>
          <p:cNvSpPr/>
          <p:nvPr/>
        </p:nvSpPr>
        <p:spPr>
          <a:xfrm>
            <a:off x="428536" y="2217421"/>
            <a:ext cx="733514" cy="370613"/>
          </a:xfrm>
          <a:prstGeom prst="roundRect">
            <a:avLst/>
          </a:prstGeom>
          <a:solidFill>
            <a:srgbClr val="2C3132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     C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92A14C0-3311-13DF-BC42-B93645FC9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124" y="631102"/>
            <a:ext cx="3267531" cy="5801535"/>
          </a:xfrm>
          <a:prstGeom prst="rect">
            <a:avLst/>
          </a:prstGeom>
        </p:spPr>
      </p:pic>
      <p:pic>
        <p:nvPicPr>
          <p:cNvPr id="9" name="Ábra 8" descr="Zongorabillentyűk egyszínű kitöltéssel">
            <a:extLst>
              <a:ext uri="{FF2B5EF4-FFF2-40B4-BE49-F238E27FC236}">
                <a16:creationId xmlns:a16="http://schemas.microsoft.com/office/drawing/2014/main" id="{C31865AB-8C7C-A6E4-AE8C-A0C0ED24C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536" y="1476197"/>
            <a:ext cx="571678" cy="571678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98AE7630-1800-4FF2-7103-CC64DED2BF38}"/>
              </a:ext>
            </a:extLst>
          </p:cNvPr>
          <p:cNvSpPr txBox="1"/>
          <p:nvPr/>
        </p:nvSpPr>
        <p:spPr>
          <a:xfrm>
            <a:off x="1000214" y="1531203"/>
            <a:ext cx="1479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solidFill>
                  <a:srgbClr val="BFC8CB"/>
                </a:solidFill>
              </a:rPr>
              <a:t>Hangnem</a:t>
            </a:r>
            <a:endParaRPr lang="en-GB" sz="2400" dirty="0">
              <a:solidFill>
                <a:srgbClr val="BFC8CB"/>
              </a:solidFill>
            </a:endParaRP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19613548-6C12-1AEC-021B-01B3F38E84B8}"/>
              </a:ext>
            </a:extLst>
          </p:cNvPr>
          <p:cNvSpPr/>
          <p:nvPr/>
        </p:nvSpPr>
        <p:spPr>
          <a:xfrm>
            <a:off x="1253579" y="2217420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C#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9EC0968-1821-1374-3B16-0141B224D76D}"/>
              </a:ext>
            </a:extLst>
          </p:cNvPr>
          <p:cNvSpPr/>
          <p:nvPr/>
        </p:nvSpPr>
        <p:spPr>
          <a:xfrm>
            <a:off x="1825257" y="2217419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D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579C0E2F-4C06-3EB0-5F8E-AAC5921B53B4}"/>
              </a:ext>
            </a:extLst>
          </p:cNvPr>
          <p:cNvSpPr/>
          <p:nvPr/>
        </p:nvSpPr>
        <p:spPr>
          <a:xfrm>
            <a:off x="2396935" y="2217418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D#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F9925DE-771C-5773-AE42-97D82562BF33}"/>
              </a:ext>
            </a:extLst>
          </p:cNvPr>
          <p:cNvSpPr/>
          <p:nvPr/>
        </p:nvSpPr>
        <p:spPr>
          <a:xfrm>
            <a:off x="2968613" y="2217417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F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C64F706C-BF3F-33EE-95D0-30705C952D47}"/>
              </a:ext>
            </a:extLst>
          </p:cNvPr>
          <p:cNvSpPr/>
          <p:nvPr/>
        </p:nvSpPr>
        <p:spPr>
          <a:xfrm>
            <a:off x="3540291" y="2217416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A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5359F5DF-6240-ADC7-74B4-26CD14601150}"/>
              </a:ext>
            </a:extLst>
          </p:cNvPr>
          <p:cNvSpPr/>
          <p:nvPr/>
        </p:nvSpPr>
        <p:spPr>
          <a:xfrm>
            <a:off x="4111969" y="2217415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H</a:t>
            </a:r>
          </a:p>
        </p:txBody>
      </p:sp>
      <p:pic>
        <p:nvPicPr>
          <p:cNvPr id="2" name="Ábra 1" descr="Pipa egyszínű kitöltéssel">
            <a:extLst>
              <a:ext uri="{FF2B5EF4-FFF2-40B4-BE49-F238E27FC236}">
                <a16:creationId xmlns:a16="http://schemas.microsoft.com/office/drawing/2014/main" id="{34040ADA-7E37-B667-2DF5-EFCC3CDB56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093" y="2300019"/>
            <a:ext cx="233126" cy="233126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56E8D159-634A-F5DD-52F9-2370775A1F77}"/>
              </a:ext>
            </a:extLst>
          </p:cNvPr>
          <p:cNvSpPr txBox="1"/>
          <p:nvPr/>
        </p:nvSpPr>
        <p:spPr>
          <a:xfrm>
            <a:off x="2555861" y="3802794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i="1" dirty="0">
                <a:solidFill>
                  <a:srgbClr val="BFC8CB"/>
                </a:solidFill>
              </a:rPr>
              <a:t>C </a:t>
            </a:r>
            <a:r>
              <a:rPr lang="en-GB" sz="1600" i="1" dirty="0" err="1">
                <a:solidFill>
                  <a:srgbClr val="BFC8CB"/>
                </a:solidFill>
              </a:rPr>
              <a:t>alaphangú</a:t>
            </a:r>
            <a:r>
              <a:rPr lang="en-GB" sz="1600" i="1" dirty="0">
                <a:solidFill>
                  <a:srgbClr val="BFC8CB"/>
                </a:solidFill>
              </a:rPr>
              <a:t> </a:t>
            </a:r>
            <a:r>
              <a:rPr lang="en-GB" sz="1600" i="1" dirty="0" err="1">
                <a:solidFill>
                  <a:srgbClr val="BFC8CB"/>
                </a:solidFill>
              </a:rPr>
              <a:t>dalok</a:t>
            </a:r>
            <a:endParaRPr lang="en-GB" sz="1600" i="1" dirty="0">
              <a:solidFill>
                <a:srgbClr val="BFC8CB"/>
              </a:solidFill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4D25C68D-C21C-C83D-BF7D-C609D09B6514}"/>
              </a:ext>
            </a:extLst>
          </p:cNvPr>
          <p:cNvSpPr txBox="1"/>
          <p:nvPr/>
        </p:nvSpPr>
        <p:spPr>
          <a:xfrm>
            <a:off x="3116731" y="1970186"/>
            <a:ext cx="3670416" cy="33855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Katt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: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További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csak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alaphangra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szűrők</a:t>
            </a:r>
            <a:endParaRPr lang="en-GB" sz="1600" i="1" dirty="0">
              <a:solidFill>
                <a:srgbClr val="BFC8CB"/>
              </a:solidFill>
            </a:endParaRPr>
          </a:p>
        </p:txBody>
      </p:sp>
      <p:pic>
        <p:nvPicPr>
          <p:cNvPr id="13" name="Ábra 12" descr="Bezárás egyszínű kitöltéssel">
            <a:extLst>
              <a:ext uri="{FF2B5EF4-FFF2-40B4-BE49-F238E27FC236}">
                <a16:creationId xmlns:a16="http://schemas.microsoft.com/office/drawing/2014/main" id="{7196C2FD-FCC8-1FF2-EA8A-69A9523618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4518" y="1529716"/>
            <a:ext cx="311348" cy="311348"/>
          </a:xfrm>
          <a:prstGeom prst="rect">
            <a:avLst/>
          </a:prstGeom>
        </p:spPr>
      </p:pic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1D3CC631-F1DD-A2AD-6833-A3F73223B82F}"/>
              </a:ext>
            </a:extLst>
          </p:cNvPr>
          <p:cNvSpPr/>
          <p:nvPr/>
        </p:nvSpPr>
        <p:spPr>
          <a:xfrm>
            <a:off x="420637" y="2754808"/>
            <a:ext cx="872639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C-</a:t>
            </a:r>
            <a:r>
              <a:rPr lang="en-GB" b="1" dirty="0" err="1">
                <a:solidFill>
                  <a:srgbClr val="BFC8CB"/>
                </a:solidFill>
              </a:rPr>
              <a:t>dúr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26" name="Téglalap: lekerekített 25">
            <a:extLst>
              <a:ext uri="{FF2B5EF4-FFF2-40B4-BE49-F238E27FC236}">
                <a16:creationId xmlns:a16="http://schemas.microsoft.com/office/drawing/2014/main" id="{54BC8DBB-4D6A-A20A-9B71-38550DB8199C}"/>
              </a:ext>
            </a:extLst>
          </p:cNvPr>
          <p:cNvSpPr/>
          <p:nvPr/>
        </p:nvSpPr>
        <p:spPr>
          <a:xfrm>
            <a:off x="1377861" y="2754808"/>
            <a:ext cx="872639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C-</a:t>
            </a:r>
            <a:r>
              <a:rPr lang="en-GB" b="1" dirty="0" err="1">
                <a:solidFill>
                  <a:srgbClr val="BFC8CB"/>
                </a:solidFill>
              </a:rPr>
              <a:t>fríg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27" name="Téglalap: lekerekített 26">
            <a:extLst>
              <a:ext uri="{FF2B5EF4-FFF2-40B4-BE49-F238E27FC236}">
                <a16:creationId xmlns:a16="http://schemas.microsoft.com/office/drawing/2014/main" id="{90D59A06-0C05-F344-6D83-C7E8BC755FB2}"/>
              </a:ext>
            </a:extLst>
          </p:cNvPr>
          <p:cNvSpPr/>
          <p:nvPr/>
        </p:nvSpPr>
        <p:spPr>
          <a:xfrm>
            <a:off x="2340807" y="2754808"/>
            <a:ext cx="1255500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C-</a:t>
            </a:r>
            <a:r>
              <a:rPr lang="en-GB" b="1" dirty="0" err="1">
                <a:solidFill>
                  <a:srgbClr val="BFC8CB"/>
                </a:solidFill>
              </a:rPr>
              <a:t>mixolíd</a:t>
            </a:r>
            <a:endParaRPr lang="en-GB" b="1" dirty="0">
              <a:solidFill>
                <a:srgbClr val="BFC8CB"/>
              </a:solidFill>
            </a:endParaRPr>
          </a:p>
        </p:txBody>
      </p:sp>
      <p:pic>
        <p:nvPicPr>
          <p:cNvPr id="6" name="Ábra 5" descr="Kurzor egyszínű kitöltéssel">
            <a:extLst>
              <a:ext uri="{FF2B5EF4-FFF2-40B4-BE49-F238E27FC236}">
                <a16:creationId xmlns:a16="http://schemas.microsoft.com/office/drawing/2014/main" id="{8B1D0003-936E-1E7D-B76D-943EEEBED6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33592">
            <a:off x="921931" y="2986455"/>
            <a:ext cx="414042" cy="414042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E7D5C64F-F347-28C0-22A3-B38916DF4CF1}"/>
              </a:ext>
            </a:extLst>
          </p:cNvPr>
          <p:cNvSpPr txBox="1"/>
          <p:nvPr/>
        </p:nvSpPr>
        <p:spPr>
          <a:xfrm>
            <a:off x="3116731" y="2507579"/>
            <a:ext cx="3670416" cy="33855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Katt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: C-&lt;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hangsor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&gt;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szűrő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hozzáadása</a:t>
            </a:r>
            <a:endParaRPr lang="en-GB" sz="1600" i="1" dirty="0">
              <a:solidFill>
                <a:srgbClr val="BFC8C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6858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7E2CC-6783-3859-0824-2158E7CD2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421A42B0-FA24-3293-F481-A5781A1C8F35}"/>
              </a:ext>
            </a:extLst>
          </p:cNvPr>
          <p:cNvSpPr/>
          <p:nvPr/>
        </p:nvSpPr>
        <p:spPr>
          <a:xfrm>
            <a:off x="245745" y="1306651"/>
            <a:ext cx="6366510" cy="2055673"/>
          </a:xfrm>
          <a:prstGeom prst="roundRect">
            <a:avLst>
              <a:gd name="adj" fmla="val 9253"/>
            </a:avLst>
          </a:prstGeom>
          <a:solidFill>
            <a:srgbClr val="171D1E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239D313-6CDC-39DA-0470-330F7B89B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124" y="631102"/>
            <a:ext cx="3267531" cy="5801535"/>
          </a:xfrm>
          <a:prstGeom prst="rect">
            <a:avLst/>
          </a:prstGeom>
        </p:spPr>
      </p:pic>
      <p:pic>
        <p:nvPicPr>
          <p:cNvPr id="9" name="Ábra 8" descr="Zongorabillentyűk egyszínű kitöltéssel">
            <a:extLst>
              <a:ext uri="{FF2B5EF4-FFF2-40B4-BE49-F238E27FC236}">
                <a16:creationId xmlns:a16="http://schemas.microsoft.com/office/drawing/2014/main" id="{74F83DCA-992A-AEDA-5B72-7978D42A7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536" y="1476197"/>
            <a:ext cx="571678" cy="571678"/>
          </a:xfrm>
          <a:prstGeom prst="rect">
            <a:avLst/>
          </a:prstGeom>
        </p:spPr>
      </p:pic>
      <p:sp>
        <p:nvSpPr>
          <p:cNvPr id="25" name="Szövegdoboz 24">
            <a:extLst>
              <a:ext uri="{FF2B5EF4-FFF2-40B4-BE49-F238E27FC236}">
                <a16:creationId xmlns:a16="http://schemas.microsoft.com/office/drawing/2014/main" id="{4367652B-358C-B38A-ACA0-5786855CCDA5}"/>
              </a:ext>
            </a:extLst>
          </p:cNvPr>
          <p:cNvSpPr txBox="1"/>
          <p:nvPr/>
        </p:nvSpPr>
        <p:spPr>
          <a:xfrm>
            <a:off x="2365401" y="3802794"/>
            <a:ext cx="2219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i="1" dirty="0">
                <a:solidFill>
                  <a:srgbClr val="BFC8CB"/>
                </a:solidFill>
              </a:rPr>
              <a:t>C-</a:t>
            </a:r>
            <a:r>
              <a:rPr lang="en-GB" sz="1600" i="1" dirty="0" err="1">
                <a:solidFill>
                  <a:srgbClr val="BFC8CB"/>
                </a:solidFill>
              </a:rPr>
              <a:t>dúr</a:t>
            </a:r>
            <a:r>
              <a:rPr lang="en-GB" sz="1600" i="1" dirty="0">
                <a:solidFill>
                  <a:srgbClr val="BFC8CB"/>
                </a:solidFill>
              </a:rPr>
              <a:t> </a:t>
            </a:r>
            <a:r>
              <a:rPr lang="en-GB" sz="1600" i="1" dirty="0" err="1">
                <a:solidFill>
                  <a:srgbClr val="BFC8CB"/>
                </a:solidFill>
              </a:rPr>
              <a:t>hangnemű</a:t>
            </a:r>
            <a:r>
              <a:rPr lang="en-GB" sz="1600" i="1" dirty="0">
                <a:solidFill>
                  <a:srgbClr val="BFC8CB"/>
                </a:solidFill>
              </a:rPr>
              <a:t> </a:t>
            </a:r>
            <a:r>
              <a:rPr lang="en-GB" sz="1600" i="1" dirty="0" err="1">
                <a:solidFill>
                  <a:srgbClr val="BFC8CB"/>
                </a:solidFill>
              </a:rPr>
              <a:t>dalok</a:t>
            </a:r>
            <a:endParaRPr lang="en-GB" sz="1600" i="1" dirty="0">
              <a:solidFill>
                <a:srgbClr val="BFC8CB"/>
              </a:solidFill>
            </a:endParaRPr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D609200E-FB1C-13B7-EDBC-ADC42387932D}"/>
              </a:ext>
            </a:extLst>
          </p:cNvPr>
          <p:cNvSpPr/>
          <p:nvPr/>
        </p:nvSpPr>
        <p:spPr>
          <a:xfrm>
            <a:off x="1134038" y="1577787"/>
            <a:ext cx="1138962" cy="370613"/>
          </a:xfrm>
          <a:prstGeom prst="roundRect">
            <a:avLst/>
          </a:prstGeom>
          <a:solidFill>
            <a:srgbClr val="2C3132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     C-</a:t>
            </a:r>
            <a:r>
              <a:rPr lang="en-GB" b="1" dirty="0" err="1">
                <a:solidFill>
                  <a:srgbClr val="BFC8CB"/>
                </a:solidFill>
              </a:rPr>
              <a:t>dúr</a:t>
            </a:r>
            <a:endParaRPr lang="en-GB" b="1" dirty="0">
              <a:solidFill>
                <a:srgbClr val="BFC8CB"/>
              </a:solidFill>
            </a:endParaRPr>
          </a:p>
        </p:txBody>
      </p:sp>
      <p:pic>
        <p:nvPicPr>
          <p:cNvPr id="6" name="Ábra 5" descr="Pipa egyszínű kitöltéssel">
            <a:extLst>
              <a:ext uri="{FF2B5EF4-FFF2-40B4-BE49-F238E27FC236}">
                <a16:creationId xmlns:a16="http://schemas.microsoft.com/office/drawing/2014/main" id="{7B5B4411-E044-CB3E-6E65-8DC99C316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6595" y="1660385"/>
            <a:ext cx="233126" cy="233126"/>
          </a:xfrm>
          <a:prstGeom prst="rect">
            <a:avLst/>
          </a:prstGeom>
        </p:spPr>
      </p:pic>
      <p:pic>
        <p:nvPicPr>
          <p:cNvPr id="8" name="Ábra 7" descr="Bezárás egyszínű kitöltéssel">
            <a:extLst>
              <a:ext uri="{FF2B5EF4-FFF2-40B4-BE49-F238E27FC236}">
                <a16:creationId xmlns:a16="http://schemas.microsoft.com/office/drawing/2014/main" id="{6596F991-DA89-9914-4328-7E8426262C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4518" y="1529716"/>
            <a:ext cx="311348" cy="311348"/>
          </a:xfrm>
          <a:prstGeom prst="rect">
            <a:avLst/>
          </a:prstGeom>
        </p:spPr>
      </p:pic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F42C6847-CD30-4B76-5288-ED41EE803153}"/>
              </a:ext>
            </a:extLst>
          </p:cNvPr>
          <p:cNvSpPr/>
          <p:nvPr/>
        </p:nvSpPr>
        <p:spPr>
          <a:xfrm>
            <a:off x="428536" y="2217421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C</a:t>
            </a:r>
          </a:p>
        </p:txBody>
      </p:sp>
      <p:sp>
        <p:nvSpPr>
          <p:cNvPr id="26" name="Téglalap: lekerekített 25">
            <a:extLst>
              <a:ext uri="{FF2B5EF4-FFF2-40B4-BE49-F238E27FC236}">
                <a16:creationId xmlns:a16="http://schemas.microsoft.com/office/drawing/2014/main" id="{FCFCEDE7-ADF3-9193-3BD7-E562552133AD}"/>
              </a:ext>
            </a:extLst>
          </p:cNvPr>
          <p:cNvSpPr/>
          <p:nvPr/>
        </p:nvSpPr>
        <p:spPr>
          <a:xfrm>
            <a:off x="1000214" y="2217420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C#</a:t>
            </a:r>
          </a:p>
        </p:txBody>
      </p:sp>
      <p:sp>
        <p:nvSpPr>
          <p:cNvPr id="27" name="Téglalap: lekerekített 26">
            <a:extLst>
              <a:ext uri="{FF2B5EF4-FFF2-40B4-BE49-F238E27FC236}">
                <a16:creationId xmlns:a16="http://schemas.microsoft.com/office/drawing/2014/main" id="{200FF942-B776-F1DC-DA6A-478889414E1A}"/>
              </a:ext>
            </a:extLst>
          </p:cNvPr>
          <p:cNvSpPr/>
          <p:nvPr/>
        </p:nvSpPr>
        <p:spPr>
          <a:xfrm>
            <a:off x="1571892" y="2217419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D</a:t>
            </a:r>
          </a:p>
        </p:txBody>
      </p:sp>
      <p:sp>
        <p:nvSpPr>
          <p:cNvPr id="28" name="Téglalap: lekerekített 27">
            <a:extLst>
              <a:ext uri="{FF2B5EF4-FFF2-40B4-BE49-F238E27FC236}">
                <a16:creationId xmlns:a16="http://schemas.microsoft.com/office/drawing/2014/main" id="{C2BD1586-D874-4C7B-4E65-34746862EB6A}"/>
              </a:ext>
            </a:extLst>
          </p:cNvPr>
          <p:cNvSpPr/>
          <p:nvPr/>
        </p:nvSpPr>
        <p:spPr>
          <a:xfrm>
            <a:off x="2143570" y="2217418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D#</a:t>
            </a:r>
          </a:p>
        </p:txBody>
      </p:sp>
      <p:sp>
        <p:nvSpPr>
          <p:cNvPr id="29" name="Téglalap: lekerekített 28">
            <a:extLst>
              <a:ext uri="{FF2B5EF4-FFF2-40B4-BE49-F238E27FC236}">
                <a16:creationId xmlns:a16="http://schemas.microsoft.com/office/drawing/2014/main" id="{40D708A2-7D86-B478-80B1-1F44870E761B}"/>
              </a:ext>
            </a:extLst>
          </p:cNvPr>
          <p:cNvSpPr/>
          <p:nvPr/>
        </p:nvSpPr>
        <p:spPr>
          <a:xfrm>
            <a:off x="2715248" y="2217417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F</a:t>
            </a:r>
          </a:p>
        </p:txBody>
      </p:sp>
      <p:sp>
        <p:nvSpPr>
          <p:cNvPr id="30" name="Téglalap: lekerekített 29">
            <a:extLst>
              <a:ext uri="{FF2B5EF4-FFF2-40B4-BE49-F238E27FC236}">
                <a16:creationId xmlns:a16="http://schemas.microsoft.com/office/drawing/2014/main" id="{779423B2-E5D1-EC08-A70A-169A0CB74C4A}"/>
              </a:ext>
            </a:extLst>
          </p:cNvPr>
          <p:cNvSpPr/>
          <p:nvPr/>
        </p:nvSpPr>
        <p:spPr>
          <a:xfrm>
            <a:off x="3286926" y="2217416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A</a:t>
            </a:r>
          </a:p>
        </p:txBody>
      </p:sp>
      <p:sp>
        <p:nvSpPr>
          <p:cNvPr id="31" name="Téglalap: lekerekített 30">
            <a:extLst>
              <a:ext uri="{FF2B5EF4-FFF2-40B4-BE49-F238E27FC236}">
                <a16:creationId xmlns:a16="http://schemas.microsoft.com/office/drawing/2014/main" id="{BCD90420-54AA-525F-9DB7-128C8E21FD00}"/>
              </a:ext>
            </a:extLst>
          </p:cNvPr>
          <p:cNvSpPr/>
          <p:nvPr/>
        </p:nvSpPr>
        <p:spPr>
          <a:xfrm>
            <a:off x="3858604" y="2217415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H</a:t>
            </a:r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AD267911-D929-066F-040C-2669311CB807}"/>
              </a:ext>
            </a:extLst>
          </p:cNvPr>
          <p:cNvSpPr/>
          <p:nvPr/>
        </p:nvSpPr>
        <p:spPr>
          <a:xfrm>
            <a:off x="420637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dúr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3A772E58-9553-2DD9-BCD8-D33BB473C741}"/>
              </a:ext>
            </a:extLst>
          </p:cNvPr>
          <p:cNvSpPr/>
          <p:nvPr/>
        </p:nvSpPr>
        <p:spPr>
          <a:xfrm>
            <a:off x="1253579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moll</a:t>
            </a:r>
          </a:p>
        </p:txBody>
      </p:sp>
      <p:sp>
        <p:nvSpPr>
          <p:cNvPr id="34" name="Téglalap: lekerekített 33">
            <a:extLst>
              <a:ext uri="{FF2B5EF4-FFF2-40B4-BE49-F238E27FC236}">
                <a16:creationId xmlns:a16="http://schemas.microsoft.com/office/drawing/2014/main" id="{E504F73C-3771-3C5C-3682-1A185C4F5D89}"/>
              </a:ext>
            </a:extLst>
          </p:cNvPr>
          <p:cNvSpPr/>
          <p:nvPr/>
        </p:nvSpPr>
        <p:spPr>
          <a:xfrm>
            <a:off x="2086521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fríg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35" name="Téglalap: lekerekített 34">
            <a:extLst>
              <a:ext uri="{FF2B5EF4-FFF2-40B4-BE49-F238E27FC236}">
                <a16:creationId xmlns:a16="http://schemas.microsoft.com/office/drawing/2014/main" id="{79C6C2C3-9D16-F1A8-A021-45E5F452092B}"/>
              </a:ext>
            </a:extLst>
          </p:cNvPr>
          <p:cNvSpPr/>
          <p:nvPr/>
        </p:nvSpPr>
        <p:spPr>
          <a:xfrm>
            <a:off x="2919463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dór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F9316228-BA41-F84B-6538-B4248848970B}"/>
              </a:ext>
            </a:extLst>
          </p:cNvPr>
          <p:cNvSpPr/>
          <p:nvPr/>
        </p:nvSpPr>
        <p:spPr>
          <a:xfrm>
            <a:off x="3752405" y="2754808"/>
            <a:ext cx="1069340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mixolíd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F9B8E6B-4E64-00FC-29BC-3A7477EA4ECA}"/>
              </a:ext>
            </a:extLst>
          </p:cNvPr>
          <p:cNvSpPr txBox="1"/>
          <p:nvPr/>
        </p:nvSpPr>
        <p:spPr>
          <a:xfrm>
            <a:off x="3404769" y="1970186"/>
            <a:ext cx="3382377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Bármely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dalban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létező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alaphangok</a:t>
            </a:r>
            <a:endParaRPr lang="en-GB" sz="1600" i="1" dirty="0">
              <a:solidFill>
                <a:srgbClr val="BFC8CB"/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8C03A6F-A0E9-01B9-82F7-E473766E5B89}"/>
              </a:ext>
            </a:extLst>
          </p:cNvPr>
          <p:cNvSpPr txBox="1"/>
          <p:nvPr/>
        </p:nvSpPr>
        <p:spPr>
          <a:xfrm>
            <a:off x="3404769" y="2507579"/>
            <a:ext cx="3382377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Bármely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dalban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létező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hangsorok</a:t>
            </a:r>
            <a:endParaRPr lang="en-GB" sz="1600" i="1" dirty="0">
              <a:solidFill>
                <a:srgbClr val="BFC8CB"/>
              </a:solidFill>
            </a:endParaRPr>
          </a:p>
        </p:txBody>
      </p:sp>
      <p:pic>
        <p:nvPicPr>
          <p:cNvPr id="3" name="Ábra 2" descr="Kurzor egyszínű kitöltéssel">
            <a:extLst>
              <a:ext uri="{FF2B5EF4-FFF2-40B4-BE49-F238E27FC236}">
                <a16:creationId xmlns:a16="http://schemas.microsoft.com/office/drawing/2014/main" id="{FF1F658C-6F26-0E0A-5499-58545974AA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33592">
            <a:off x="1787970" y="2992137"/>
            <a:ext cx="414042" cy="4140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9484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C4B30-DE28-90B6-3132-3F8271B06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5CDF8EFB-3B74-C2DF-A6D9-A75F0220638F}"/>
              </a:ext>
            </a:extLst>
          </p:cNvPr>
          <p:cNvSpPr/>
          <p:nvPr/>
        </p:nvSpPr>
        <p:spPr>
          <a:xfrm>
            <a:off x="245745" y="1306651"/>
            <a:ext cx="6366510" cy="2055673"/>
          </a:xfrm>
          <a:prstGeom prst="roundRect">
            <a:avLst>
              <a:gd name="adj" fmla="val 9253"/>
            </a:avLst>
          </a:prstGeom>
          <a:solidFill>
            <a:srgbClr val="171D1E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74EB51A-4D52-DF85-7E38-2622133A4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124" y="631102"/>
            <a:ext cx="3267531" cy="5801535"/>
          </a:xfrm>
          <a:prstGeom prst="rect">
            <a:avLst/>
          </a:prstGeom>
        </p:spPr>
      </p:pic>
      <p:pic>
        <p:nvPicPr>
          <p:cNvPr id="9" name="Ábra 8" descr="Zongorabillentyűk egyszínű kitöltéssel">
            <a:extLst>
              <a:ext uri="{FF2B5EF4-FFF2-40B4-BE49-F238E27FC236}">
                <a16:creationId xmlns:a16="http://schemas.microsoft.com/office/drawing/2014/main" id="{84D4723E-73C4-1787-CE70-A85ED5FC9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536" y="1476197"/>
            <a:ext cx="571678" cy="571678"/>
          </a:xfrm>
          <a:prstGeom prst="rect">
            <a:avLst/>
          </a:prstGeom>
        </p:spPr>
      </p:pic>
      <p:sp>
        <p:nvSpPr>
          <p:cNvPr id="25" name="Szövegdoboz 24">
            <a:extLst>
              <a:ext uri="{FF2B5EF4-FFF2-40B4-BE49-F238E27FC236}">
                <a16:creationId xmlns:a16="http://schemas.microsoft.com/office/drawing/2014/main" id="{2AF996F3-27AB-80B2-BA12-C8CD8D446BBC}"/>
              </a:ext>
            </a:extLst>
          </p:cNvPr>
          <p:cNvSpPr txBox="1"/>
          <p:nvPr/>
        </p:nvSpPr>
        <p:spPr>
          <a:xfrm>
            <a:off x="1491930" y="3802794"/>
            <a:ext cx="3966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i="1" dirty="0">
                <a:solidFill>
                  <a:srgbClr val="BFC8CB"/>
                </a:solidFill>
              </a:rPr>
              <a:t>C-</a:t>
            </a:r>
            <a:r>
              <a:rPr lang="en-GB" sz="1600" i="1" dirty="0" err="1">
                <a:solidFill>
                  <a:srgbClr val="BFC8CB"/>
                </a:solidFill>
              </a:rPr>
              <a:t>dúr</a:t>
            </a:r>
            <a:r>
              <a:rPr lang="en-GB" sz="1600" i="1" dirty="0">
                <a:solidFill>
                  <a:srgbClr val="BFC8CB"/>
                </a:solidFill>
              </a:rPr>
              <a:t> </a:t>
            </a:r>
            <a:r>
              <a:rPr lang="en-GB" sz="1600" i="1" dirty="0" err="1">
                <a:solidFill>
                  <a:srgbClr val="BFC8CB"/>
                </a:solidFill>
              </a:rPr>
              <a:t>hangnemű</a:t>
            </a:r>
            <a:r>
              <a:rPr lang="en-GB" sz="1600" i="1" dirty="0">
                <a:solidFill>
                  <a:srgbClr val="BFC8CB"/>
                </a:solidFill>
              </a:rPr>
              <a:t> </a:t>
            </a:r>
            <a:r>
              <a:rPr lang="en-GB" sz="1600" i="1" dirty="0" err="1">
                <a:solidFill>
                  <a:srgbClr val="BFC8CB"/>
                </a:solidFill>
              </a:rPr>
              <a:t>vagy</a:t>
            </a:r>
            <a:r>
              <a:rPr lang="en-GB" sz="1600" i="1" dirty="0">
                <a:solidFill>
                  <a:srgbClr val="BFC8CB"/>
                </a:solidFill>
              </a:rPr>
              <a:t> moll </a:t>
            </a:r>
            <a:r>
              <a:rPr lang="en-GB" sz="1600" i="1" dirty="0" err="1">
                <a:solidFill>
                  <a:srgbClr val="BFC8CB"/>
                </a:solidFill>
              </a:rPr>
              <a:t>hangsorú</a:t>
            </a:r>
            <a:r>
              <a:rPr lang="en-GB" sz="1600" i="1" dirty="0">
                <a:solidFill>
                  <a:srgbClr val="BFC8CB"/>
                </a:solidFill>
              </a:rPr>
              <a:t> </a:t>
            </a:r>
            <a:r>
              <a:rPr lang="en-GB" sz="1600" i="1" dirty="0" err="1">
                <a:solidFill>
                  <a:srgbClr val="BFC8CB"/>
                </a:solidFill>
              </a:rPr>
              <a:t>dalok</a:t>
            </a:r>
            <a:endParaRPr lang="en-GB" sz="1600" i="1" dirty="0">
              <a:solidFill>
                <a:srgbClr val="BFC8CB"/>
              </a:solidFill>
            </a:endParaRPr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51B42F70-F53B-F3EB-7770-623FB326CA0E}"/>
              </a:ext>
            </a:extLst>
          </p:cNvPr>
          <p:cNvSpPr/>
          <p:nvPr/>
        </p:nvSpPr>
        <p:spPr>
          <a:xfrm>
            <a:off x="1134038" y="1577787"/>
            <a:ext cx="1138962" cy="370613"/>
          </a:xfrm>
          <a:prstGeom prst="roundRect">
            <a:avLst/>
          </a:prstGeom>
          <a:solidFill>
            <a:srgbClr val="2C3132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     C-</a:t>
            </a:r>
            <a:r>
              <a:rPr lang="en-GB" b="1" dirty="0" err="1">
                <a:solidFill>
                  <a:srgbClr val="BFC8CB"/>
                </a:solidFill>
              </a:rPr>
              <a:t>dúr</a:t>
            </a:r>
            <a:endParaRPr lang="en-GB" b="1" dirty="0">
              <a:solidFill>
                <a:srgbClr val="BFC8CB"/>
              </a:solidFill>
            </a:endParaRPr>
          </a:p>
        </p:txBody>
      </p:sp>
      <p:pic>
        <p:nvPicPr>
          <p:cNvPr id="6" name="Ábra 5" descr="Pipa egyszínű kitöltéssel">
            <a:extLst>
              <a:ext uri="{FF2B5EF4-FFF2-40B4-BE49-F238E27FC236}">
                <a16:creationId xmlns:a16="http://schemas.microsoft.com/office/drawing/2014/main" id="{3B6FEA3A-AE07-11CA-F467-56684E048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6595" y="1660385"/>
            <a:ext cx="233126" cy="233126"/>
          </a:xfrm>
          <a:prstGeom prst="rect">
            <a:avLst/>
          </a:prstGeom>
        </p:spPr>
      </p:pic>
      <p:pic>
        <p:nvPicPr>
          <p:cNvPr id="8" name="Ábra 7" descr="Bezárás egyszínű kitöltéssel">
            <a:extLst>
              <a:ext uri="{FF2B5EF4-FFF2-40B4-BE49-F238E27FC236}">
                <a16:creationId xmlns:a16="http://schemas.microsoft.com/office/drawing/2014/main" id="{4838BEB1-40CB-65B0-0460-44A2567AA2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4518" y="1529716"/>
            <a:ext cx="311348" cy="311348"/>
          </a:xfrm>
          <a:prstGeom prst="rect">
            <a:avLst/>
          </a:prstGeom>
        </p:spPr>
      </p:pic>
      <p:sp>
        <p:nvSpPr>
          <p:cNvPr id="27" name="Téglalap: lekerekített 26">
            <a:extLst>
              <a:ext uri="{FF2B5EF4-FFF2-40B4-BE49-F238E27FC236}">
                <a16:creationId xmlns:a16="http://schemas.microsoft.com/office/drawing/2014/main" id="{2869E673-B6DE-293C-2FC1-CF0E2DABFFB5}"/>
              </a:ext>
            </a:extLst>
          </p:cNvPr>
          <p:cNvSpPr/>
          <p:nvPr/>
        </p:nvSpPr>
        <p:spPr>
          <a:xfrm>
            <a:off x="428536" y="2217419"/>
            <a:ext cx="1003312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D-moll</a:t>
            </a:r>
          </a:p>
        </p:txBody>
      </p:sp>
      <p:sp>
        <p:nvSpPr>
          <p:cNvPr id="29" name="Téglalap: lekerekített 28">
            <a:extLst>
              <a:ext uri="{FF2B5EF4-FFF2-40B4-BE49-F238E27FC236}">
                <a16:creationId xmlns:a16="http://schemas.microsoft.com/office/drawing/2014/main" id="{C5BC3665-DF44-EBBC-B93C-2C0CDF6E6238}"/>
              </a:ext>
            </a:extLst>
          </p:cNvPr>
          <p:cNvSpPr/>
          <p:nvPr/>
        </p:nvSpPr>
        <p:spPr>
          <a:xfrm>
            <a:off x="1571892" y="2217417"/>
            <a:ext cx="1003312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F-moll</a:t>
            </a:r>
          </a:p>
        </p:txBody>
      </p:sp>
      <p:sp>
        <p:nvSpPr>
          <p:cNvPr id="31" name="Téglalap: lekerekített 30">
            <a:extLst>
              <a:ext uri="{FF2B5EF4-FFF2-40B4-BE49-F238E27FC236}">
                <a16:creationId xmlns:a16="http://schemas.microsoft.com/office/drawing/2014/main" id="{93D45AC3-EA8B-1DEE-CE72-9F7F8FAC06CE}"/>
              </a:ext>
            </a:extLst>
          </p:cNvPr>
          <p:cNvSpPr/>
          <p:nvPr/>
        </p:nvSpPr>
        <p:spPr>
          <a:xfrm>
            <a:off x="2715248" y="2217415"/>
            <a:ext cx="1003312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H-moll</a:t>
            </a:r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95D90B72-13EF-2393-C868-5CBF36231385}"/>
              </a:ext>
            </a:extLst>
          </p:cNvPr>
          <p:cNvSpPr/>
          <p:nvPr/>
        </p:nvSpPr>
        <p:spPr>
          <a:xfrm>
            <a:off x="420637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dúr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E955D66C-F5D0-84E6-5520-872A2FD6F11D}"/>
              </a:ext>
            </a:extLst>
          </p:cNvPr>
          <p:cNvSpPr/>
          <p:nvPr/>
        </p:nvSpPr>
        <p:spPr>
          <a:xfrm>
            <a:off x="1253579" y="2754808"/>
            <a:ext cx="990321" cy="370613"/>
          </a:xfrm>
          <a:prstGeom prst="roundRect">
            <a:avLst/>
          </a:prstGeom>
          <a:solidFill>
            <a:srgbClr val="2C3132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     moll</a:t>
            </a:r>
          </a:p>
        </p:txBody>
      </p:sp>
      <p:sp>
        <p:nvSpPr>
          <p:cNvPr id="34" name="Téglalap: lekerekített 33">
            <a:extLst>
              <a:ext uri="{FF2B5EF4-FFF2-40B4-BE49-F238E27FC236}">
                <a16:creationId xmlns:a16="http://schemas.microsoft.com/office/drawing/2014/main" id="{AB608468-BF3A-962A-C773-B7AD4E0BDB90}"/>
              </a:ext>
            </a:extLst>
          </p:cNvPr>
          <p:cNvSpPr/>
          <p:nvPr/>
        </p:nvSpPr>
        <p:spPr>
          <a:xfrm>
            <a:off x="2321180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fríg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35" name="Téglalap: lekerekített 34">
            <a:extLst>
              <a:ext uri="{FF2B5EF4-FFF2-40B4-BE49-F238E27FC236}">
                <a16:creationId xmlns:a16="http://schemas.microsoft.com/office/drawing/2014/main" id="{875A4340-5F14-7978-5FD0-7BF372AFAE1F}"/>
              </a:ext>
            </a:extLst>
          </p:cNvPr>
          <p:cNvSpPr/>
          <p:nvPr/>
        </p:nvSpPr>
        <p:spPr>
          <a:xfrm>
            <a:off x="3154122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dór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CF9F0828-3B88-D7A6-9E56-DCAC6102D322}"/>
              </a:ext>
            </a:extLst>
          </p:cNvPr>
          <p:cNvSpPr/>
          <p:nvPr/>
        </p:nvSpPr>
        <p:spPr>
          <a:xfrm>
            <a:off x="3987064" y="2754808"/>
            <a:ext cx="1069340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mixolíd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FE771DD-393F-AFB9-F345-1B277B23AC11}"/>
              </a:ext>
            </a:extLst>
          </p:cNvPr>
          <p:cNvSpPr txBox="1"/>
          <p:nvPr/>
        </p:nvSpPr>
        <p:spPr>
          <a:xfrm>
            <a:off x="3404769" y="1970186"/>
            <a:ext cx="3382377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Alaphangok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moll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hangsorral</a:t>
            </a:r>
            <a:endParaRPr lang="en-GB" sz="1600" i="1" dirty="0">
              <a:solidFill>
                <a:srgbClr val="BFC8CB"/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08139D4C-3391-3E7B-B980-41E7C71C6E95}"/>
              </a:ext>
            </a:extLst>
          </p:cNvPr>
          <p:cNvSpPr txBox="1"/>
          <p:nvPr/>
        </p:nvSpPr>
        <p:spPr>
          <a:xfrm>
            <a:off x="3404769" y="2507579"/>
            <a:ext cx="3382377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Bármely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dalban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létező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hangsorok</a:t>
            </a:r>
            <a:endParaRPr lang="en-GB" sz="1600" i="1" dirty="0">
              <a:solidFill>
                <a:srgbClr val="BFC8CB"/>
              </a:solidFill>
            </a:endParaRPr>
          </a:p>
        </p:txBody>
      </p:sp>
      <p:pic>
        <p:nvPicPr>
          <p:cNvPr id="3" name="Ábra 2" descr="Kurzor egyszínű kitöltéssel">
            <a:extLst>
              <a:ext uri="{FF2B5EF4-FFF2-40B4-BE49-F238E27FC236}">
                <a16:creationId xmlns:a16="http://schemas.microsoft.com/office/drawing/2014/main" id="{F4D899A4-71A3-1F05-457F-388F3EBDBA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33592">
            <a:off x="2305401" y="2440893"/>
            <a:ext cx="414042" cy="414042"/>
          </a:xfrm>
          <a:prstGeom prst="rect">
            <a:avLst/>
          </a:prstGeom>
        </p:spPr>
      </p:pic>
      <p:pic>
        <p:nvPicPr>
          <p:cNvPr id="5" name="Ábra 4" descr="Pipa egyszínű kitöltéssel">
            <a:extLst>
              <a:ext uri="{FF2B5EF4-FFF2-40B4-BE49-F238E27FC236}">
                <a16:creationId xmlns:a16="http://schemas.microsoft.com/office/drawing/2014/main" id="{724BC151-1BCB-DC27-5AEA-04136CA84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7337" y="2823671"/>
            <a:ext cx="233126" cy="2331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333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85657-33F3-2B35-D09B-D5F8F82A2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B533B5A8-C599-C825-8ED7-DA44578C2CD1}"/>
              </a:ext>
            </a:extLst>
          </p:cNvPr>
          <p:cNvSpPr/>
          <p:nvPr/>
        </p:nvSpPr>
        <p:spPr>
          <a:xfrm>
            <a:off x="245745" y="1306651"/>
            <a:ext cx="6366510" cy="2055673"/>
          </a:xfrm>
          <a:prstGeom prst="roundRect">
            <a:avLst>
              <a:gd name="adj" fmla="val 9253"/>
            </a:avLst>
          </a:prstGeom>
          <a:solidFill>
            <a:srgbClr val="171D1E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BE50FA3-CE45-1D1D-14FA-5B72B471B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124" y="631102"/>
            <a:ext cx="3267531" cy="5801535"/>
          </a:xfrm>
          <a:prstGeom prst="rect">
            <a:avLst/>
          </a:prstGeom>
        </p:spPr>
      </p:pic>
      <p:pic>
        <p:nvPicPr>
          <p:cNvPr id="9" name="Ábra 8" descr="Zongorabillentyűk egyszínű kitöltéssel">
            <a:extLst>
              <a:ext uri="{FF2B5EF4-FFF2-40B4-BE49-F238E27FC236}">
                <a16:creationId xmlns:a16="http://schemas.microsoft.com/office/drawing/2014/main" id="{AE9BF35F-0FD7-DBF9-6D07-C69654C6A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536" y="1476197"/>
            <a:ext cx="571678" cy="571678"/>
          </a:xfrm>
          <a:prstGeom prst="rect">
            <a:avLst/>
          </a:prstGeom>
        </p:spPr>
      </p:pic>
      <p:sp>
        <p:nvSpPr>
          <p:cNvPr id="25" name="Szövegdoboz 24">
            <a:extLst>
              <a:ext uri="{FF2B5EF4-FFF2-40B4-BE49-F238E27FC236}">
                <a16:creationId xmlns:a16="http://schemas.microsoft.com/office/drawing/2014/main" id="{0D1C4028-F9F8-583C-42CA-C555F66EC2D8}"/>
              </a:ext>
            </a:extLst>
          </p:cNvPr>
          <p:cNvSpPr txBox="1"/>
          <p:nvPr/>
        </p:nvSpPr>
        <p:spPr>
          <a:xfrm>
            <a:off x="1837375" y="3802794"/>
            <a:ext cx="3275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i="1" dirty="0">
                <a:solidFill>
                  <a:srgbClr val="BFC8CB"/>
                </a:solidFill>
              </a:rPr>
              <a:t>C-</a:t>
            </a:r>
            <a:r>
              <a:rPr lang="en-GB" sz="1600" i="1" dirty="0" err="1">
                <a:solidFill>
                  <a:srgbClr val="BFC8CB"/>
                </a:solidFill>
              </a:rPr>
              <a:t>dúr</a:t>
            </a:r>
            <a:r>
              <a:rPr lang="en-GB" sz="1600" i="1" dirty="0">
                <a:solidFill>
                  <a:srgbClr val="BFC8CB"/>
                </a:solidFill>
              </a:rPr>
              <a:t> </a:t>
            </a:r>
            <a:r>
              <a:rPr lang="en-GB" sz="1600" i="1" dirty="0" err="1">
                <a:solidFill>
                  <a:srgbClr val="BFC8CB"/>
                </a:solidFill>
              </a:rPr>
              <a:t>vagy</a:t>
            </a:r>
            <a:r>
              <a:rPr lang="en-GB" sz="1600" i="1" dirty="0">
                <a:solidFill>
                  <a:srgbClr val="BFC8CB"/>
                </a:solidFill>
              </a:rPr>
              <a:t> F-moll </a:t>
            </a:r>
            <a:r>
              <a:rPr lang="en-GB" sz="1600" i="1" dirty="0" err="1">
                <a:solidFill>
                  <a:srgbClr val="BFC8CB"/>
                </a:solidFill>
              </a:rPr>
              <a:t>hangnemű</a:t>
            </a:r>
            <a:r>
              <a:rPr lang="en-GB" sz="1600" i="1" dirty="0">
                <a:solidFill>
                  <a:srgbClr val="BFC8CB"/>
                </a:solidFill>
              </a:rPr>
              <a:t> </a:t>
            </a:r>
            <a:r>
              <a:rPr lang="en-GB" sz="1600" i="1" dirty="0" err="1">
                <a:solidFill>
                  <a:srgbClr val="BFC8CB"/>
                </a:solidFill>
              </a:rPr>
              <a:t>dalok</a:t>
            </a:r>
            <a:endParaRPr lang="en-GB" sz="1600" i="1" dirty="0">
              <a:solidFill>
                <a:srgbClr val="BFC8CB"/>
              </a:solidFill>
            </a:endParaRPr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35E896AC-29FD-D5BD-AE56-95E5490ECFCF}"/>
              </a:ext>
            </a:extLst>
          </p:cNvPr>
          <p:cNvSpPr/>
          <p:nvPr/>
        </p:nvSpPr>
        <p:spPr>
          <a:xfrm>
            <a:off x="1134038" y="1577787"/>
            <a:ext cx="1138962" cy="370613"/>
          </a:xfrm>
          <a:prstGeom prst="roundRect">
            <a:avLst/>
          </a:prstGeom>
          <a:solidFill>
            <a:srgbClr val="2C3132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     C-</a:t>
            </a:r>
            <a:r>
              <a:rPr lang="en-GB" b="1" dirty="0" err="1">
                <a:solidFill>
                  <a:srgbClr val="BFC8CB"/>
                </a:solidFill>
              </a:rPr>
              <a:t>dúr</a:t>
            </a:r>
            <a:endParaRPr lang="en-GB" b="1" dirty="0">
              <a:solidFill>
                <a:srgbClr val="BFC8CB"/>
              </a:solidFill>
            </a:endParaRPr>
          </a:p>
        </p:txBody>
      </p:sp>
      <p:pic>
        <p:nvPicPr>
          <p:cNvPr id="6" name="Ábra 5" descr="Pipa egyszínű kitöltéssel">
            <a:extLst>
              <a:ext uri="{FF2B5EF4-FFF2-40B4-BE49-F238E27FC236}">
                <a16:creationId xmlns:a16="http://schemas.microsoft.com/office/drawing/2014/main" id="{D839EADA-2DEC-A7E7-A1B9-8DA50CA88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6595" y="1660385"/>
            <a:ext cx="233126" cy="233126"/>
          </a:xfrm>
          <a:prstGeom prst="rect">
            <a:avLst/>
          </a:prstGeom>
        </p:spPr>
      </p:pic>
      <p:pic>
        <p:nvPicPr>
          <p:cNvPr id="8" name="Ábra 7" descr="Bezárás egyszínű kitöltéssel">
            <a:extLst>
              <a:ext uri="{FF2B5EF4-FFF2-40B4-BE49-F238E27FC236}">
                <a16:creationId xmlns:a16="http://schemas.microsoft.com/office/drawing/2014/main" id="{80771098-CA49-1B32-34FE-AEB2612EE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14518" y="1529716"/>
            <a:ext cx="311348" cy="311348"/>
          </a:xfrm>
          <a:prstGeom prst="rect">
            <a:avLst/>
          </a:prstGeom>
        </p:spPr>
      </p:pic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C752AB35-F27E-A5E0-6428-F8EA92019D65}"/>
              </a:ext>
            </a:extLst>
          </p:cNvPr>
          <p:cNvSpPr/>
          <p:nvPr/>
        </p:nvSpPr>
        <p:spPr>
          <a:xfrm>
            <a:off x="428536" y="2217421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C</a:t>
            </a:r>
          </a:p>
        </p:txBody>
      </p:sp>
      <p:sp>
        <p:nvSpPr>
          <p:cNvPr id="26" name="Téglalap: lekerekített 25">
            <a:extLst>
              <a:ext uri="{FF2B5EF4-FFF2-40B4-BE49-F238E27FC236}">
                <a16:creationId xmlns:a16="http://schemas.microsoft.com/office/drawing/2014/main" id="{D16139A7-6692-4BB0-7EFF-64DA9B55CD28}"/>
              </a:ext>
            </a:extLst>
          </p:cNvPr>
          <p:cNvSpPr/>
          <p:nvPr/>
        </p:nvSpPr>
        <p:spPr>
          <a:xfrm>
            <a:off x="1000214" y="2217420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C#</a:t>
            </a:r>
          </a:p>
        </p:txBody>
      </p:sp>
      <p:sp>
        <p:nvSpPr>
          <p:cNvPr id="27" name="Téglalap: lekerekített 26">
            <a:extLst>
              <a:ext uri="{FF2B5EF4-FFF2-40B4-BE49-F238E27FC236}">
                <a16:creationId xmlns:a16="http://schemas.microsoft.com/office/drawing/2014/main" id="{BBDA37F5-EB59-4581-1D2D-5FF7FE819C26}"/>
              </a:ext>
            </a:extLst>
          </p:cNvPr>
          <p:cNvSpPr/>
          <p:nvPr/>
        </p:nvSpPr>
        <p:spPr>
          <a:xfrm>
            <a:off x="1571892" y="2217419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D</a:t>
            </a:r>
          </a:p>
        </p:txBody>
      </p:sp>
      <p:sp>
        <p:nvSpPr>
          <p:cNvPr id="28" name="Téglalap: lekerekített 27">
            <a:extLst>
              <a:ext uri="{FF2B5EF4-FFF2-40B4-BE49-F238E27FC236}">
                <a16:creationId xmlns:a16="http://schemas.microsoft.com/office/drawing/2014/main" id="{D519ED3B-AA56-1CF2-D719-E73DCEF507B9}"/>
              </a:ext>
            </a:extLst>
          </p:cNvPr>
          <p:cNvSpPr/>
          <p:nvPr/>
        </p:nvSpPr>
        <p:spPr>
          <a:xfrm>
            <a:off x="2143570" y="2217418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D#</a:t>
            </a:r>
          </a:p>
        </p:txBody>
      </p:sp>
      <p:sp>
        <p:nvSpPr>
          <p:cNvPr id="29" name="Téglalap: lekerekített 28">
            <a:extLst>
              <a:ext uri="{FF2B5EF4-FFF2-40B4-BE49-F238E27FC236}">
                <a16:creationId xmlns:a16="http://schemas.microsoft.com/office/drawing/2014/main" id="{7AC5ACA9-4994-8D03-A9C9-967557095A2F}"/>
              </a:ext>
            </a:extLst>
          </p:cNvPr>
          <p:cNvSpPr/>
          <p:nvPr/>
        </p:nvSpPr>
        <p:spPr>
          <a:xfrm>
            <a:off x="2715248" y="2217417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F</a:t>
            </a:r>
          </a:p>
        </p:txBody>
      </p:sp>
      <p:sp>
        <p:nvSpPr>
          <p:cNvPr id="30" name="Téglalap: lekerekített 29">
            <a:extLst>
              <a:ext uri="{FF2B5EF4-FFF2-40B4-BE49-F238E27FC236}">
                <a16:creationId xmlns:a16="http://schemas.microsoft.com/office/drawing/2014/main" id="{4BCC8A93-A997-030D-7A48-77984DBBB948}"/>
              </a:ext>
            </a:extLst>
          </p:cNvPr>
          <p:cNvSpPr/>
          <p:nvPr/>
        </p:nvSpPr>
        <p:spPr>
          <a:xfrm>
            <a:off x="3286926" y="2217416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A</a:t>
            </a:r>
          </a:p>
        </p:txBody>
      </p:sp>
      <p:sp>
        <p:nvSpPr>
          <p:cNvPr id="31" name="Téglalap: lekerekített 30">
            <a:extLst>
              <a:ext uri="{FF2B5EF4-FFF2-40B4-BE49-F238E27FC236}">
                <a16:creationId xmlns:a16="http://schemas.microsoft.com/office/drawing/2014/main" id="{A4E6A00C-360B-901A-C86F-4C795CCF5432}"/>
              </a:ext>
            </a:extLst>
          </p:cNvPr>
          <p:cNvSpPr/>
          <p:nvPr/>
        </p:nvSpPr>
        <p:spPr>
          <a:xfrm>
            <a:off x="3858604" y="2217415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H</a:t>
            </a:r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D9F07E45-C556-BA66-76A9-048E3BF01295}"/>
              </a:ext>
            </a:extLst>
          </p:cNvPr>
          <p:cNvSpPr/>
          <p:nvPr/>
        </p:nvSpPr>
        <p:spPr>
          <a:xfrm>
            <a:off x="420637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dúr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EA0FC5FF-A933-C5BD-69D4-B03166D1CB1C}"/>
              </a:ext>
            </a:extLst>
          </p:cNvPr>
          <p:cNvSpPr/>
          <p:nvPr/>
        </p:nvSpPr>
        <p:spPr>
          <a:xfrm>
            <a:off x="1253579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moll</a:t>
            </a:r>
          </a:p>
        </p:txBody>
      </p:sp>
      <p:sp>
        <p:nvSpPr>
          <p:cNvPr id="34" name="Téglalap: lekerekített 33">
            <a:extLst>
              <a:ext uri="{FF2B5EF4-FFF2-40B4-BE49-F238E27FC236}">
                <a16:creationId xmlns:a16="http://schemas.microsoft.com/office/drawing/2014/main" id="{86DD6DEE-6712-ED65-807F-2C89FF7282AD}"/>
              </a:ext>
            </a:extLst>
          </p:cNvPr>
          <p:cNvSpPr/>
          <p:nvPr/>
        </p:nvSpPr>
        <p:spPr>
          <a:xfrm>
            <a:off x="2086521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fríg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35" name="Téglalap: lekerekített 34">
            <a:extLst>
              <a:ext uri="{FF2B5EF4-FFF2-40B4-BE49-F238E27FC236}">
                <a16:creationId xmlns:a16="http://schemas.microsoft.com/office/drawing/2014/main" id="{77DDA11B-72FB-848E-30B7-CDA434EB7C94}"/>
              </a:ext>
            </a:extLst>
          </p:cNvPr>
          <p:cNvSpPr/>
          <p:nvPr/>
        </p:nvSpPr>
        <p:spPr>
          <a:xfrm>
            <a:off x="2919463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dór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46A69FAB-E584-30CD-470B-1F55B716095A}"/>
              </a:ext>
            </a:extLst>
          </p:cNvPr>
          <p:cNvSpPr/>
          <p:nvPr/>
        </p:nvSpPr>
        <p:spPr>
          <a:xfrm>
            <a:off x="3752405" y="2754808"/>
            <a:ext cx="1069340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mixolíd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19677150-F735-61DF-A514-5FC8FFCF63B6}"/>
              </a:ext>
            </a:extLst>
          </p:cNvPr>
          <p:cNvSpPr/>
          <p:nvPr/>
        </p:nvSpPr>
        <p:spPr>
          <a:xfrm>
            <a:off x="2406824" y="1577787"/>
            <a:ext cx="1138962" cy="370613"/>
          </a:xfrm>
          <a:prstGeom prst="roundRect">
            <a:avLst/>
          </a:prstGeom>
          <a:solidFill>
            <a:srgbClr val="2C3132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     F-moll</a:t>
            </a:r>
          </a:p>
        </p:txBody>
      </p:sp>
      <p:pic>
        <p:nvPicPr>
          <p:cNvPr id="10" name="Ábra 9" descr="Pipa egyszínű kitöltéssel">
            <a:extLst>
              <a:ext uri="{FF2B5EF4-FFF2-40B4-BE49-F238E27FC236}">
                <a16:creationId xmlns:a16="http://schemas.microsoft.com/office/drawing/2014/main" id="{272E4701-4242-389A-A57C-599F144C8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82122" y="1660385"/>
            <a:ext cx="233126" cy="23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28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B9AE6-D5FF-44D0-F996-EE987E800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églalap: lekerekített 43">
            <a:extLst>
              <a:ext uri="{FF2B5EF4-FFF2-40B4-BE49-F238E27FC236}">
                <a16:creationId xmlns:a16="http://schemas.microsoft.com/office/drawing/2014/main" id="{5B51FF30-737A-3C83-E40E-1B1D848E815B}"/>
              </a:ext>
            </a:extLst>
          </p:cNvPr>
          <p:cNvSpPr/>
          <p:nvPr/>
        </p:nvSpPr>
        <p:spPr>
          <a:xfrm>
            <a:off x="4702969" y="8016081"/>
            <a:ext cx="1752600" cy="68103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229F73EC-2EFC-4D43-193F-0D0069B0F1C9}"/>
              </a:ext>
            </a:extLst>
          </p:cNvPr>
          <p:cNvSpPr/>
          <p:nvPr/>
        </p:nvSpPr>
        <p:spPr>
          <a:xfrm>
            <a:off x="137160" y="982980"/>
            <a:ext cx="6515100" cy="731520"/>
          </a:xfrm>
          <a:prstGeom prst="roundRect">
            <a:avLst/>
          </a:prstGeom>
          <a:solidFill>
            <a:srgbClr val="171D1E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Folyamatábra: Egyesítés 5">
            <a:extLst>
              <a:ext uri="{FF2B5EF4-FFF2-40B4-BE49-F238E27FC236}">
                <a16:creationId xmlns:a16="http://schemas.microsoft.com/office/drawing/2014/main" id="{3AF1E532-198A-90B6-A85E-4E5203050C83}"/>
              </a:ext>
            </a:extLst>
          </p:cNvPr>
          <p:cNvSpPr/>
          <p:nvPr/>
        </p:nvSpPr>
        <p:spPr>
          <a:xfrm>
            <a:off x="396875" y="1309122"/>
            <a:ext cx="274320" cy="149086"/>
          </a:xfrm>
          <a:prstGeom prst="flowChartMerg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BABC165B-D3C9-3163-30BA-0C57BA423ADA}"/>
              </a:ext>
            </a:extLst>
          </p:cNvPr>
          <p:cNvSpPr/>
          <p:nvPr/>
        </p:nvSpPr>
        <p:spPr>
          <a:xfrm>
            <a:off x="784788" y="1163433"/>
            <a:ext cx="1138962" cy="370613"/>
          </a:xfrm>
          <a:prstGeom prst="round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rgbClr val="BFC8CB"/>
                </a:solidFill>
              </a:rPr>
              <a:t>Szűrők</a:t>
            </a:r>
            <a:endParaRPr lang="en-GB" sz="2400" dirty="0">
              <a:solidFill>
                <a:srgbClr val="BFC8CB"/>
              </a:solidFill>
            </a:endParaRPr>
          </a:p>
        </p:txBody>
      </p:sp>
      <p:pic>
        <p:nvPicPr>
          <p:cNvPr id="12" name="Ábra 11" descr="Nagyító egyszínű kitöltéssel">
            <a:extLst>
              <a:ext uri="{FF2B5EF4-FFF2-40B4-BE49-F238E27FC236}">
                <a16:creationId xmlns:a16="http://schemas.microsoft.com/office/drawing/2014/main" id="{9511ABD9-0CB2-FE1D-F949-C2F80038D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120" y="252039"/>
            <a:ext cx="417830" cy="417830"/>
          </a:xfrm>
          <a:prstGeom prst="rect">
            <a:avLst/>
          </a:prstGeom>
        </p:spPr>
      </p:pic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7689976A-7E35-DB69-8E6B-A42CB7D70F32}"/>
              </a:ext>
            </a:extLst>
          </p:cNvPr>
          <p:cNvSpPr/>
          <p:nvPr/>
        </p:nvSpPr>
        <p:spPr>
          <a:xfrm>
            <a:off x="784788" y="273856"/>
            <a:ext cx="1361512" cy="370613"/>
          </a:xfrm>
          <a:prstGeom prst="round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err="1">
                <a:solidFill>
                  <a:srgbClr val="BFC8CB"/>
                </a:solidFill>
              </a:rPr>
              <a:t>Keresés</a:t>
            </a:r>
            <a:endParaRPr lang="en-GB" sz="2400" dirty="0">
              <a:solidFill>
                <a:srgbClr val="BFC8CB"/>
              </a:solidFill>
            </a:endParaRPr>
          </a:p>
        </p:txBody>
      </p: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33499490-F862-08D1-6083-93FEAEA7913A}"/>
              </a:ext>
            </a:extLst>
          </p:cNvPr>
          <p:cNvCxnSpPr/>
          <p:nvPr/>
        </p:nvCxnSpPr>
        <p:spPr>
          <a:xfrm>
            <a:off x="222250" y="787400"/>
            <a:ext cx="6356350" cy="0"/>
          </a:xfrm>
          <a:prstGeom prst="line">
            <a:avLst/>
          </a:prstGeom>
          <a:ln>
            <a:solidFill>
              <a:srgbClr val="BFC8C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6BA30C63-EE49-4F18-166C-F09622229060}"/>
              </a:ext>
            </a:extLst>
          </p:cNvPr>
          <p:cNvSpPr/>
          <p:nvPr/>
        </p:nvSpPr>
        <p:spPr>
          <a:xfrm>
            <a:off x="385445" y="2125028"/>
            <a:ext cx="297180" cy="297180"/>
          </a:xfrm>
          <a:prstGeom prst="roundRect">
            <a:avLst/>
          </a:prstGeom>
          <a:noFill/>
          <a:ln w="38100">
            <a:solidFill>
              <a:srgbClr val="BFC8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églalap: lekerekített 23">
            <a:extLst>
              <a:ext uri="{FF2B5EF4-FFF2-40B4-BE49-F238E27FC236}">
                <a16:creationId xmlns:a16="http://schemas.microsoft.com/office/drawing/2014/main" id="{1A6B8646-06CB-65C1-730E-9583D6AF28BC}"/>
              </a:ext>
            </a:extLst>
          </p:cNvPr>
          <p:cNvSpPr/>
          <p:nvPr/>
        </p:nvSpPr>
        <p:spPr>
          <a:xfrm>
            <a:off x="784788" y="2088311"/>
            <a:ext cx="2854451" cy="370613"/>
          </a:xfrm>
          <a:prstGeom prst="round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err="1">
                <a:solidFill>
                  <a:srgbClr val="BFC8CB"/>
                </a:solidFill>
              </a:rPr>
              <a:t>Első</a:t>
            </a:r>
            <a:r>
              <a:rPr lang="en-GB" sz="2400" dirty="0">
                <a:solidFill>
                  <a:srgbClr val="BFC8CB"/>
                </a:solidFill>
              </a:rPr>
              <a:t> </a:t>
            </a:r>
            <a:r>
              <a:rPr lang="en-GB" sz="2400" dirty="0" err="1">
                <a:solidFill>
                  <a:srgbClr val="BFC8CB"/>
                </a:solidFill>
              </a:rPr>
              <a:t>lista</a:t>
            </a:r>
            <a:endParaRPr lang="en-GB" sz="2400" dirty="0">
              <a:solidFill>
                <a:srgbClr val="BFC8CB"/>
              </a:solidFill>
            </a:endParaRPr>
          </a:p>
        </p:txBody>
      </p:sp>
      <p:sp>
        <p:nvSpPr>
          <p:cNvPr id="29" name="Téglalap: lekerekített 28">
            <a:extLst>
              <a:ext uri="{FF2B5EF4-FFF2-40B4-BE49-F238E27FC236}">
                <a16:creationId xmlns:a16="http://schemas.microsoft.com/office/drawing/2014/main" id="{897C1FC8-3013-B210-197C-899B0AAECCC1}"/>
              </a:ext>
            </a:extLst>
          </p:cNvPr>
          <p:cNvSpPr/>
          <p:nvPr/>
        </p:nvSpPr>
        <p:spPr>
          <a:xfrm>
            <a:off x="385445" y="2684145"/>
            <a:ext cx="297180" cy="297180"/>
          </a:xfrm>
          <a:prstGeom prst="roundRect">
            <a:avLst/>
          </a:prstGeom>
          <a:noFill/>
          <a:ln w="38100">
            <a:solidFill>
              <a:srgbClr val="BFC8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Téglalap: lekerekített 29">
            <a:extLst>
              <a:ext uri="{FF2B5EF4-FFF2-40B4-BE49-F238E27FC236}">
                <a16:creationId xmlns:a16="http://schemas.microsoft.com/office/drawing/2014/main" id="{EB25A446-4CA7-5879-BDB1-4AD2C3E61A16}"/>
              </a:ext>
            </a:extLst>
          </p:cNvPr>
          <p:cNvSpPr/>
          <p:nvPr/>
        </p:nvSpPr>
        <p:spPr>
          <a:xfrm>
            <a:off x="784788" y="2647428"/>
            <a:ext cx="2854451" cy="370613"/>
          </a:xfrm>
          <a:prstGeom prst="round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err="1">
                <a:solidFill>
                  <a:srgbClr val="BFC8CB"/>
                </a:solidFill>
              </a:rPr>
              <a:t>Első</a:t>
            </a:r>
            <a:r>
              <a:rPr lang="en-GB" sz="2400" dirty="0">
                <a:solidFill>
                  <a:srgbClr val="BFC8CB"/>
                </a:solidFill>
              </a:rPr>
              <a:t> </a:t>
            </a:r>
            <a:r>
              <a:rPr lang="en-GB" sz="2400" dirty="0" err="1">
                <a:solidFill>
                  <a:srgbClr val="BFC8CB"/>
                </a:solidFill>
              </a:rPr>
              <a:t>lista</a:t>
            </a:r>
            <a:endParaRPr lang="en-GB" sz="2400" dirty="0">
              <a:solidFill>
                <a:srgbClr val="BFC8CB"/>
              </a:solidFill>
            </a:endParaRPr>
          </a:p>
        </p:txBody>
      </p:sp>
      <p:sp>
        <p:nvSpPr>
          <p:cNvPr id="31" name="Téglalap: lekerekített 30">
            <a:extLst>
              <a:ext uri="{FF2B5EF4-FFF2-40B4-BE49-F238E27FC236}">
                <a16:creationId xmlns:a16="http://schemas.microsoft.com/office/drawing/2014/main" id="{CCF6F66E-3BEF-7FED-66AC-B1D887B0B620}"/>
              </a:ext>
            </a:extLst>
          </p:cNvPr>
          <p:cNvSpPr/>
          <p:nvPr/>
        </p:nvSpPr>
        <p:spPr>
          <a:xfrm>
            <a:off x="385445" y="3243262"/>
            <a:ext cx="297180" cy="297180"/>
          </a:xfrm>
          <a:prstGeom prst="roundRect">
            <a:avLst/>
          </a:prstGeom>
          <a:noFill/>
          <a:ln w="38100">
            <a:solidFill>
              <a:srgbClr val="BFC8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3ED2527D-9BC3-826E-1CAA-C82940077543}"/>
              </a:ext>
            </a:extLst>
          </p:cNvPr>
          <p:cNvSpPr/>
          <p:nvPr/>
        </p:nvSpPr>
        <p:spPr>
          <a:xfrm>
            <a:off x="784788" y="3206545"/>
            <a:ext cx="2854451" cy="370613"/>
          </a:xfrm>
          <a:prstGeom prst="round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err="1">
                <a:solidFill>
                  <a:srgbClr val="BFC8CB"/>
                </a:solidFill>
              </a:rPr>
              <a:t>Első</a:t>
            </a:r>
            <a:r>
              <a:rPr lang="en-GB" sz="2400" dirty="0">
                <a:solidFill>
                  <a:srgbClr val="BFC8CB"/>
                </a:solidFill>
              </a:rPr>
              <a:t> </a:t>
            </a:r>
            <a:r>
              <a:rPr lang="en-GB" sz="2400" dirty="0" err="1">
                <a:solidFill>
                  <a:srgbClr val="BFC8CB"/>
                </a:solidFill>
              </a:rPr>
              <a:t>lista</a:t>
            </a:r>
            <a:endParaRPr lang="en-GB" sz="2400" dirty="0">
              <a:solidFill>
                <a:srgbClr val="BFC8CB"/>
              </a:solidFill>
            </a:endParaRPr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0A664227-7F32-0696-FBFC-8EB57FD4F289}"/>
              </a:ext>
            </a:extLst>
          </p:cNvPr>
          <p:cNvSpPr/>
          <p:nvPr/>
        </p:nvSpPr>
        <p:spPr>
          <a:xfrm>
            <a:off x="385445" y="3802379"/>
            <a:ext cx="297180" cy="297180"/>
          </a:xfrm>
          <a:prstGeom prst="roundRect">
            <a:avLst/>
          </a:prstGeom>
          <a:noFill/>
          <a:ln w="38100">
            <a:solidFill>
              <a:srgbClr val="BFC8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Téglalap: lekerekített 33">
            <a:extLst>
              <a:ext uri="{FF2B5EF4-FFF2-40B4-BE49-F238E27FC236}">
                <a16:creationId xmlns:a16="http://schemas.microsoft.com/office/drawing/2014/main" id="{565F4F7A-408B-D5B2-729F-C760703B38E8}"/>
              </a:ext>
            </a:extLst>
          </p:cNvPr>
          <p:cNvSpPr/>
          <p:nvPr/>
        </p:nvSpPr>
        <p:spPr>
          <a:xfrm>
            <a:off x="784788" y="3765662"/>
            <a:ext cx="2854451" cy="370613"/>
          </a:xfrm>
          <a:prstGeom prst="round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err="1">
                <a:solidFill>
                  <a:srgbClr val="BFC8CB"/>
                </a:solidFill>
              </a:rPr>
              <a:t>Első</a:t>
            </a:r>
            <a:r>
              <a:rPr lang="en-GB" sz="2400" dirty="0">
                <a:solidFill>
                  <a:srgbClr val="BFC8CB"/>
                </a:solidFill>
              </a:rPr>
              <a:t> </a:t>
            </a:r>
            <a:r>
              <a:rPr lang="en-GB" sz="2400" dirty="0" err="1">
                <a:solidFill>
                  <a:srgbClr val="BFC8CB"/>
                </a:solidFill>
              </a:rPr>
              <a:t>lista</a:t>
            </a:r>
            <a:endParaRPr lang="en-GB" sz="2400" dirty="0">
              <a:solidFill>
                <a:srgbClr val="BFC8CB"/>
              </a:solidFill>
            </a:endParaRPr>
          </a:p>
        </p:txBody>
      </p:sp>
      <p:sp>
        <p:nvSpPr>
          <p:cNvPr id="35" name="Téglalap: lekerekített 34">
            <a:extLst>
              <a:ext uri="{FF2B5EF4-FFF2-40B4-BE49-F238E27FC236}">
                <a16:creationId xmlns:a16="http://schemas.microsoft.com/office/drawing/2014/main" id="{F9FE14BD-9EF0-8D0B-20E3-833E17E9F626}"/>
              </a:ext>
            </a:extLst>
          </p:cNvPr>
          <p:cNvSpPr/>
          <p:nvPr/>
        </p:nvSpPr>
        <p:spPr>
          <a:xfrm>
            <a:off x="385445" y="4361496"/>
            <a:ext cx="297180" cy="297180"/>
          </a:xfrm>
          <a:prstGeom prst="roundRect">
            <a:avLst/>
          </a:prstGeom>
          <a:noFill/>
          <a:ln w="38100">
            <a:solidFill>
              <a:srgbClr val="BFC8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1FDABFC0-25FF-86A6-73A8-630C722CC080}"/>
              </a:ext>
            </a:extLst>
          </p:cNvPr>
          <p:cNvSpPr/>
          <p:nvPr/>
        </p:nvSpPr>
        <p:spPr>
          <a:xfrm>
            <a:off x="784788" y="4324779"/>
            <a:ext cx="2854451" cy="370613"/>
          </a:xfrm>
          <a:prstGeom prst="round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err="1">
                <a:solidFill>
                  <a:srgbClr val="BFC8CB"/>
                </a:solidFill>
              </a:rPr>
              <a:t>Első</a:t>
            </a:r>
            <a:r>
              <a:rPr lang="en-GB" sz="2400" dirty="0">
                <a:solidFill>
                  <a:srgbClr val="BFC8CB"/>
                </a:solidFill>
              </a:rPr>
              <a:t> </a:t>
            </a:r>
            <a:r>
              <a:rPr lang="en-GB" sz="2400" dirty="0" err="1">
                <a:solidFill>
                  <a:srgbClr val="BFC8CB"/>
                </a:solidFill>
              </a:rPr>
              <a:t>lista</a:t>
            </a:r>
            <a:endParaRPr lang="en-GB" sz="2400" dirty="0">
              <a:solidFill>
                <a:srgbClr val="BFC8CB"/>
              </a:solidFill>
            </a:endParaRPr>
          </a:p>
        </p:txBody>
      </p:sp>
      <p:sp>
        <p:nvSpPr>
          <p:cNvPr id="37" name="Téglalap: lekerekített 36">
            <a:extLst>
              <a:ext uri="{FF2B5EF4-FFF2-40B4-BE49-F238E27FC236}">
                <a16:creationId xmlns:a16="http://schemas.microsoft.com/office/drawing/2014/main" id="{E5A8C40E-9DE9-0A41-A5D4-AC0379686F83}"/>
              </a:ext>
            </a:extLst>
          </p:cNvPr>
          <p:cNvSpPr/>
          <p:nvPr/>
        </p:nvSpPr>
        <p:spPr>
          <a:xfrm>
            <a:off x="385445" y="4920613"/>
            <a:ext cx="297180" cy="297180"/>
          </a:xfrm>
          <a:prstGeom prst="roundRect">
            <a:avLst/>
          </a:prstGeom>
          <a:noFill/>
          <a:ln w="38100">
            <a:solidFill>
              <a:srgbClr val="BFC8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Téglalap: lekerekített 37">
            <a:extLst>
              <a:ext uri="{FF2B5EF4-FFF2-40B4-BE49-F238E27FC236}">
                <a16:creationId xmlns:a16="http://schemas.microsoft.com/office/drawing/2014/main" id="{F9D8FD90-25D6-FC07-493A-928E736E46B7}"/>
              </a:ext>
            </a:extLst>
          </p:cNvPr>
          <p:cNvSpPr/>
          <p:nvPr/>
        </p:nvSpPr>
        <p:spPr>
          <a:xfrm>
            <a:off x="784788" y="4883896"/>
            <a:ext cx="2854451" cy="370613"/>
          </a:xfrm>
          <a:prstGeom prst="round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err="1">
                <a:solidFill>
                  <a:srgbClr val="BFC8CB"/>
                </a:solidFill>
              </a:rPr>
              <a:t>Első</a:t>
            </a:r>
            <a:r>
              <a:rPr lang="en-GB" sz="2400" dirty="0">
                <a:solidFill>
                  <a:srgbClr val="BFC8CB"/>
                </a:solidFill>
              </a:rPr>
              <a:t> </a:t>
            </a:r>
            <a:r>
              <a:rPr lang="en-GB" sz="2400" dirty="0" err="1">
                <a:solidFill>
                  <a:srgbClr val="BFC8CB"/>
                </a:solidFill>
              </a:rPr>
              <a:t>lista</a:t>
            </a:r>
            <a:endParaRPr lang="en-GB" sz="2400" dirty="0">
              <a:solidFill>
                <a:srgbClr val="BFC8CB"/>
              </a:solidFill>
            </a:endParaRPr>
          </a:p>
        </p:txBody>
      </p:sp>
      <p:sp>
        <p:nvSpPr>
          <p:cNvPr id="39" name="Téglalap: lekerekített 38">
            <a:extLst>
              <a:ext uri="{FF2B5EF4-FFF2-40B4-BE49-F238E27FC236}">
                <a16:creationId xmlns:a16="http://schemas.microsoft.com/office/drawing/2014/main" id="{751E15C9-9E1A-A003-68A2-303877F38740}"/>
              </a:ext>
            </a:extLst>
          </p:cNvPr>
          <p:cNvSpPr/>
          <p:nvPr/>
        </p:nvSpPr>
        <p:spPr>
          <a:xfrm>
            <a:off x="385445" y="5479730"/>
            <a:ext cx="297180" cy="297180"/>
          </a:xfrm>
          <a:prstGeom prst="roundRect">
            <a:avLst/>
          </a:prstGeom>
          <a:noFill/>
          <a:ln w="38100">
            <a:solidFill>
              <a:srgbClr val="BFC8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Téglalap: lekerekített 39">
            <a:extLst>
              <a:ext uri="{FF2B5EF4-FFF2-40B4-BE49-F238E27FC236}">
                <a16:creationId xmlns:a16="http://schemas.microsoft.com/office/drawing/2014/main" id="{38CB6989-C0F0-8234-0070-A0CB05493C3D}"/>
              </a:ext>
            </a:extLst>
          </p:cNvPr>
          <p:cNvSpPr/>
          <p:nvPr/>
        </p:nvSpPr>
        <p:spPr>
          <a:xfrm>
            <a:off x="784788" y="5443013"/>
            <a:ext cx="2854451" cy="370613"/>
          </a:xfrm>
          <a:prstGeom prst="round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err="1">
                <a:solidFill>
                  <a:srgbClr val="BFC8CB"/>
                </a:solidFill>
              </a:rPr>
              <a:t>Első</a:t>
            </a:r>
            <a:r>
              <a:rPr lang="en-GB" sz="2400" dirty="0">
                <a:solidFill>
                  <a:srgbClr val="BFC8CB"/>
                </a:solidFill>
              </a:rPr>
              <a:t> </a:t>
            </a:r>
            <a:r>
              <a:rPr lang="en-GB" sz="2400" dirty="0" err="1">
                <a:solidFill>
                  <a:srgbClr val="BFC8CB"/>
                </a:solidFill>
              </a:rPr>
              <a:t>lista</a:t>
            </a:r>
            <a:endParaRPr lang="en-GB" sz="2400" dirty="0">
              <a:solidFill>
                <a:srgbClr val="BFC8CB"/>
              </a:solidFill>
            </a:endParaRPr>
          </a:p>
        </p:txBody>
      </p:sp>
      <p:sp>
        <p:nvSpPr>
          <p:cNvPr id="43" name="Kereszt 42">
            <a:extLst>
              <a:ext uri="{FF2B5EF4-FFF2-40B4-BE49-F238E27FC236}">
                <a16:creationId xmlns:a16="http://schemas.microsoft.com/office/drawing/2014/main" id="{DFE0A3A0-F801-C8EA-F6FC-8DDF018224D4}"/>
              </a:ext>
            </a:extLst>
          </p:cNvPr>
          <p:cNvSpPr/>
          <p:nvPr/>
        </p:nvSpPr>
        <p:spPr>
          <a:xfrm>
            <a:off x="4914900" y="8223250"/>
            <a:ext cx="266700" cy="266700"/>
          </a:xfrm>
          <a:prstGeom prst="plus">
            <a:avLst>
              <a:gd name="adj" fmla="val 45454"/>
            </a:avLst>
          </a:prstGeom>
          <a:solidFill>
            <a:srgbClr val="C3A1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Téglalap: lekerekített 44">
            <a:extLst>
              <a:ext uri="{FF2B5EF4-FFF2-40B4-BE49-F238E27FC236}">
                <a16:creationId xmlns:a16="http://schemas.microsoft.com/office/drawing/2014/main" id="{E6A888A3-08FC-11CC-4D53-7643BC873D4B}"/>
              </a:ext>
            </a:extLst>
          </p:cNvPr>
          <p:cNvSpPr/>
          <p:nvPr/>
        </p:nvSpPr>
        <p:spPr>
          <a:xfrm>
            <a:off x="5181600" y="8171293"/>
            <a:ext cx="1288637" cy="370613"/>
          </a:xfrm>
          <a:prstGeom prst="round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err="1">
                <a:solidFill>
                  <a:srgbClr val="BFC8CB"/>
                </a:solidFill>
              </a:rPr>
              <a:t>Új</a:t>
            </a:r>
            <a:r>
              <a:rPr lang="en-GB" sz="2400" dirty="0">
                <a:solidFill>
                  <a:srgbClr val="BFC8CB"/>
                </a:solidFill>
              </a:rPr>
              <a:t> </a:t>
            </a:r>
            <a:r>
              <a:rPr lang="en-GB" sz="2400" dirty="0" err="1">
                <a:solidFill>
                  <a:srgbClr val="BFC8CB"/>
                </a:solidFill>
              </a:rPr>
              <a:t>lista</a:t>
            </a:r>
            <a:endParaRPr lang="en-GB" sz="2400" dirty="0">
              <a:solidFill>
                <a:srgbClr val="BFC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309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0C941-FE56-0A84-248E-9219918FB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églalap: lekerekített 23">
            <a:extLst>
              <a:ext uri="{FF2B5EF4-FFF2-40B4-BE49-F238E27FC236}">
                <a16:creationId xmlns:a16="http://schemas.microsoft.com/office/drawing/2014/main" id="{1F2B6C9D-782F-E88C-A288-EC64FA0255E0}"/>
              </a:ext>
            </a:extLst>
          </p:cNvPr>
          <p:cNvSpPr/>
          <p:nvPr/>
        </p:nvSpPr>
        <p:spPr>
          <a:xfrm>
            <a:off x="416798" y="2088311"/>
            <a:ext cx="2854451" cy="370613"/>
          </a:xfrm>
          <a:prstGeom prst="round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err="1">
                <a:solidFill>
                  <a:srgbClr val="BFC8CB"/>
                </a:solidFill>
              </a:rPr>
              <a:t>Szép</a:t>
            </a:r>
            <a:r>
              <a:rPr lang="en-GB" sz="2400" dirty="0">
                <a:solidFill>
                  <a:srgbClr val="BFC8CB"/>
                </a:solidFill>
              </a:rPr>
              <a:t> </a:t>
            </a:r>
            <a:r>
              <a:rPr lang="en-GB" sz="2400" dirty="0" err="1">
                <a:solidFill>
                  <a:srgbClr val="BFC8CB"/>
                </a:solidFill>
              </a:rPr>
              <a:t>ének</a:t>
            </a:r>
            <a:endParaRPr lang="en-GB" sz="2400" dirty="0">
              <a:solidFill>
                <a:srgbClr val="BFC8CB"/>
              </a:solidFill>
            </a:endParaRPr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D6027072-0355-58C7-BE21-D2AC8941D5B3}"/>
              </a:ext>
            </a:extLst>
          </p:cNvPr>
          <p:cNvSpPr/>
          <p:nvPr/>
        </p:nvSpPr>
        <p:spPr>
          <a:xfrm>
            <a:off x="416798" y="2643097"/>
            <a:ext cx="2854451" cy="370613"/>
          </a:xfrm>
          <a:prstGeom prst="round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err="1">
                <a:solidFill>
                  <a:srgbClr val="BFC8CB"/>
                </a:solidFill>
              </a:rPr>
              <a:t>Szép</a:t>
            </a:r>
            <a:r>
              <a:rPr lang="en-GB" sz="2400" dirty="0">
                <a:solidFill>
                  <a:srgbClr val="BFC8CB"/>
                </a:solidFill>
              </a:rPr>
              <a:t> </a:t>
            </a:r>
            <a:r>
              <a:rPr lang="en-GB" sz="2400" dirty="0" err="1">
                <a:solidFill>
                  <a:srgbClr val="BFC8CB"/>
                </a:solidFill>
              </a:rPr>
              <a:t>ének</a:t>
            </a:r>
            <a:endParaRPr lang="en-GB" sz="2400" dirty="0">
              <a:solidFill>
                <a:srgbClr val="BFC8CB"/>
              </a:solidFill>
            </a:endParaRPr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E2C345A1-A653-A315-006D-4EDDA6C56323}"/>
              </a:ext>
            </a:extLst>
          </p:cNvPr>
          <p:cNvSpPr/>
          <p:nvPr/>
        </p:nvSpPr>
        <p:spPr>
          <a:xfrm>
            <a:off x="416798" y="3197883"/>
            <a:ext cx="2854451" cy="370613"/>
          </a:xfrm>
          <a:prstGeom prst="round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err="1">
                <a:solidFill>
                  <a:srgbClr val="BFC8CB"/>
                </a:solidFill>
              </a:rPr>
              <a:t>Szép</a:t>
            </a:r>
            <a:r>
              <a:rPr lang="en-GB" sz="2400" dirty="0">
                <a:solidFill>
                  <a:srgbClr val="BFC8CB"/>
                </a:solidFill>
              </a:rPr>
              <a:t> </a:t>
            </a:r>
            <a:r>
              <a:rPr lang="en-GB" sz="2400" dirty="0" err="1">
                <a:solidFill>
                  <a:srgbClr val="BFC8CB"/>
                </a:solidFill>
              </a:rPr>
              <a:t>ének</a:t>
            </a:r>
            <a:endParaRPr lang="en-GB" sz="2400" dirty="0">
              <a:solidFill>
                <a:srgbClr val="BFC8CB"/>
              </a:solidFill>
            </a:endParaRPr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D9E674CD-AA64-D80C-F6E5-64E0F95E68D3}"/>
              </a:ext>
            </a:extLst>
          </p:cNvPr>
          <p:cNvSpPr/>
          <p:nvPr/>
        </p:nvSpPr>
        <p:spPr>
          <a:xfrm>
            <a:off x="416798" y="3752669"/>
            <a:ext cx="2854451" cy="370613"/>
          </a:xfrm>
          <a:prstGeom prst="round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err="1">
                <a:solidFill>
                  <a:srgbClr val="BFC8CB"/>
                </a:solidFill>
              </a:rPr>
              <a:t>Szép</a:t>
            </a:r>
            <a:r>
              <a:rPr lang="en-GB" sz="2400" dirty="0">
                <a:solidFill>
                  <a:srgbClr val="BFC8CB"/>
                </a:solidFill>
              </a:rPr>
              <a:t> </a:t>
            </a:r>
            <a:r>
              <a:rPr lang="en-GB" sz="2400" dirty="0" err="1">
                <a:solidFill>
                  <a:srgbClr val="BFC8CB"/>
                </a:solidFill>
              </a:rPr>
              <a:t>ének</a:t>
            </a:r>
            <a:endParaRPr lang="en-GB" sz="2400" dirty="0">
              <a:solidFill>
                <a:srgbClr val="BFC8CB"/>
              </a:solidFill>
            </a:endParaRPr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28E8EAE3-4D85-7F57-E1AF-7B4AD65BA2D3}"/>
              </a:ext>
            </a:extLst>
          </p:cNvPr>
          <p:cNvSpPr/>
          <p:nvPr/>
        </p:nvSpPr>
        <p:spPr>
          <a:xfrm>
            <a:off x="416798" y="4307455"/>
            <a:ext cx="2854451" cy="370613"/>
          </a:xfrm>
          <a:prstGeom prst="round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err="1">
                <a:solidFill>
                  <a:srgbClr val="BFC8CB"/>
                </a:solidFill>
              </a:rPr>
              <a:t>Szép</a:t>
            </a:r>
            <a:r>
              <a:rPr lang="en-GB" sz="2400" dirty="0">
                <a:solidFill>
                  <a:srgbClr val="BFC8CB"/>
                </a:solidFill>
              </a:rPr>
              <a:t> </a:t>
            </a:r>
            <a:r>
              <a:rPr lang="en-GB" sz="2400" dirty="0" err="1">
                <a:solidFill>
                  <a:srgbClr val="BFC8CB"/>
                </a:solidFill>
              </a:rPr>
              <a:t>ének</a:t>
            </a:r>
            <a:endParaRPr lang="en-GB" sz="2400" dirty="0">
              <a:solidFill>
                <a:srgbClr val="BFC8CB"/>
              </a:solidFill>
            </a:endParaRP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59E4E78D-819F-9EEE-94CA-3BB34497A7CE}"/>
              </a:ext>
            </a:extLst>
          </p:cNvPr>
          <p:cNvSpPr/>
          <p:nvPr/>
        </p:nvSpPr>
        <p:spPr>
          <a:xfrm>
            <a:off x="416798" y="4862241"/>
            <a:ext cx="2854451" cy="370613"/>
          </a:xfrm>
          <a:prstGeom prst="round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err="1">
                <a:solidFill>
                  <a:srgbClr val="BFC8CB"/>
                </a:solidFill>
              </a:rPr>
              <a:t>Szép</a:t>
            </a:r>
            <a:r>
              <a:rPr lang="en-GB" sz="2400" dirty="0">
                <a:solidFill>
                  <a:srgbClr val="BFC8CB"/>
                </a:solidFill>
              </a:rPr>
              <a:t> </a:t>
            </a:r>
            <a:r>
              <a:rPr lang="en-GB" sz="2400" dirty="0" err="1">
                <a:solidFill>
                  <a:srgbClr val="BFC8CB"/>
                </a:solidFill>
              </a:rPr>
              <a:t>ének</a:t>
            </a:r>
            <a:endParaRPr lang="en-GB" sz="2400" dirty="0">
              <a:solidFill>
                <a:srgbClr val="BFC8CB"/>
              </a:solidFill>
            </a:endParaRP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14C3B44C-DF3E-08A4-E8C7-7EECF1177C06}"/>
              </a:ext>
            </a:extLst>
          </p:cNvPr>
          <p:cNvSpPr/>
          <p:nvPr/>
        </p:nvSpPr>
        <p:spPr>
          <a:xfrm>
            <a:off x="416798" y="5417027"/>
            <a:ext cx="2854451" cy="370613"/>
          </a:xfrm>
          <a:prstGeom prst="round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err="1">
                <a:solidFill>
                  <a:srgbClr val="BFC8CB"/>
                </a:solidFill>
              </a:rPr>
              <a:t>Szép</a:t>
            </a:r>
            <a:r>
              <a:rPr lang="en-GB" sz="2400" dirty="0">
                <a:solidFill>
                  <a:srgbClr val="BFC8CB"/>
                </a:solidFill>
              </a:rPr>
              <a:t> </a:t>
            </a:r>
            <a:r>
              <a:rPr lang="en-GB" sz="2400" dirty="0" err="1">
                <a:solidFill>
                  <a:srgbClr val="BFC8CB"/>
                </a:solidFill>
              </a:rPr>
              <a:t>ének</a:t>
            </a:r>
            <a:endParaRPr lang="en-GB" sz="2400" dirty="0">
              <a:solidFill>
                <a:srgbClr val="BFC8CB"/>
              </a:solidFill>
            </a:endParaRPr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E0B1377F-868A-BD3A-5C20-2159D693C034}"/>
              </a:ext>
            </a:extLst>
          </p:cNvPr>
          <p:cNvGrpSpPr/>
          <p:nvPr/>
        </p:nvGrpSpPr>
        <p:grpSpPr>
          <a:xfrm>
            <a:off x="6243558" y="2234326"/>
            <a:ext cx="197644" cy="78582"/>
            <a:chOff x="364331" y="2147888"/>
            <a:chExt cx="197644" cy="78582"/>
          </a:xfrm>
        </p:grpSpPr>
        <p:cxnSp>
          <p:nvCxnSpPr>
            <p:cNvPr id="15" name="Egyenes összekötő 14">
              <a:extLst>
                <a:ext uri="{FF2B5EF4-FFF2-40B4-BE49-F238E27FC236}">
                  <a16:creationId xmlns:a16="http://schemas.microsoft.com/office/drawing/2014/main" id="{50A03AC2-4653-16EA-8F6E-106694CCCC95}"/>
                </a:ext>
              </a:extLst>
            </p:cNvPr>
            <p:cNvCxnSpPr/>
            <p:nvPr/>
          </p:nvCxnSpPr>
          <p:spPr>
            <a:xfrm>
              <a:off x="364331" y="2147888"/>
              <a:ext cx="197644" cy="0"/>
            </a:xfrm>
            <a:prstGeom prst="line">
              <a:avLst/>
            </a:prstGeom>
            <a:ln>
              <a:solidFill>
                <a:srgbClr val="CBE5E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gyenes összekötő 15">
              <a:extLst>
                <a:ext uri="{FF2B5EF4-FFF2-40B4-BE49-F238E27FC236}">
                  <a16:creationId xmlns:a16="http://schemas.microsoft.com/office/drawing/2014/main" id="{BBE022D4-EA7A-5BD6-EE8C-8E7B3131BA96}"/>
                </a:ext>
              </a:extLst>
            </p:cNvPr>
            <p:cNvCxnSpPr/>
            <p:nvPr/>
          </p:nvCxnSpPr>
          <p:spPr>
            <a:xfrm>
              <a:off x="364331" y="2226470"/>
              <a:ext cx="197644" cy="0"/>
            </a:xfrm>
            <a:prstGeom prst="line">
              <a:avLst/>
            </a:prstGeom>
            <a:ln>
              <a:solidFill>
                <a:srgbClr val="CBE5E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C7526A3A-B3CD-F94C-75E3-BFDA197D833E}"/>
              </a:ext>
            </a:extLst>
          </p:cNvPr>
          <p:cNvGrpSpPr/>
          <p:nvPr/>
        </p:nvGrpSpPr>
        <p:grpSpPr>
          <a:xfrm>
            <a:off x="6243558" y="2789112"/>
            <a:ext cx="197644" cy="78582"/>
            <a:chOff x="364331" y="2147888"/>
            <a:chExt cx="197644" cy="78582"/>
          </a:xfrm>
        </p:grpSpPr>
        <p:cxnSp>
          <p:nvCxnSpPr>
            <p:cNvPr id="19" name="Egyenes összekötő 18">
              <a:extLst>
                <a:ext uri="{FF2B5EF4-FFF2-40B4-BE49-F238E27FC236}">
                  <a16:creationId xmlns:a16="http://schemas.microsoft.com/office/drawing/2014/main" id="{30A100AE-E7CF-AF58-AC66-C64020917045}"/>
                </a:ext>
              </a:extLst>
            </p:cNvPr>
            <p:cNvCxnSpPr/>
            <p:nvPr/>
          </p:nvCxnSpPr>
          <p:spPr>
            <a:xfrm>
              <a:off x="364331" y="2147888"/>
              <a:ext cx="197644" cy="0"/>
            </a:xfrm>
            <a:prstGeom prst="line">
              <a:avLst/>
            </a:prstGeom>
            <a:ln>
              <a:solidFill>
                <a:srgbClr val="CBE5E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gyenes összekötő 19">
              <a:extLst>
                <a:ext uri="{FF2B5EF4-FFF2-40B4-BE49-F238E27FC236}">
                  <a16:creationId xmlns:a16="http://schemas.microsoft.com/office/drawing/2014/main" id="{E8748A30-15EA-E3DD-9951-A88B7CB2A5F7}"/>
                </a:ext>
              </a:extLst>
            </p:cNvPr>
            <p:cNvCxnSpPr/>
            <p:nvPr/>
          </p:nvCxnSpPr>
          <p:spPr>
            <a:xfrm>
              <a:off x="364331" y="2226470"/>
              <a:ext cx="197644" cy="0"/>
            </a:xfrm>
            <a:prstGeom prst="line">
              <a:avLst/>
            </a:prstGeom>
            <a:ln>
              <a:solidFill>
                <a:srgbClr val="CBE5E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9163A9CA-F645-F0AB-9B78-8D7F010E33E2}"/>
              </a:ext>
            </a:extLst>
          </p:cNvPr>
          <p:cNvGrpSpPr/>
          <p:nvPr/>
        </p:nvGrpSpPr>
        <p:grpSpPr>
          <a:xfrm>
            <a:off x="6243558" y="3343898"/>
            <a:ext cx="197644" cy="78582"/>
            <a:chOff x="364331" y="2147888"/>
            <a:chExt cx="197644" cy="78582"/>
          </a:xfrm>
        </p:grpSpPr>
        <p:cxnSp>
          <p:nvCxnSpPr>
            <p:cNvPr id="25" name="Egyenes összekötő 24">
              <a:extLst>
                <a:ext uri="{FF2B5EF4-FFF2-40B4-BE49-F238E27FC236}">
                  <a16:creationId xmlns:a16="http://schemas.microsoft.com/office/drawing/2014/main" id="{EC022963-B06D-954E-599E-8545D64FFCEB}"/>
                </a:ext>
              </a:extLst>
            </p:cNvPr>
            <p:cNvCxnSpPr/>
            <p:nvPr/>
          </p:nvCxnSpPr>
          <p:spPr>
            <a:xfrm>
              <a:off x="364331" y="2147888"/>
              <a:ext cx="197644" cy="0"/>
            </a:xfrm>
            <a:prstGeom prst="line">
              <a:avLst/>
            </a:prstGeom>
            <a:ln>
              <a:solidFill>
                <a:srgbClr val="CBE5E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gyenes összekötő 25">
              <a:extLst>
                <a:ext uri="{FF2B5EF4-FFF2-40B4-BE49-F238E27FC236}">
                  <a16:creationId xmlns:a16="http://schemas.microsoft.com/office/drawing/2014/main" id="{BB821823-8225-E070-A97F-A1EDE7FC4C0F}"/>
                </a:ext>
              </a:extLst>
            </p:cNvPr>
            <p:cNvCxnSpPr/>
            <p:nvPr/>
          </p:nvCxnSpPr>
          <p:spPr>
            <a:xfrm>
              <a:off x="364331" y="2226470"/>
              <a:ext cx="197644" cy="0"/>
            </a:xfrm>
            <a:prstGeom prst="line">
              <a:avLst/>
            </a:prstGeom>
            <a:ln>
              <a:solidFill>
                <a:srgbClr val="CBE5E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Csoportba foglalás 26">
            <a:extLst>
              <a:ext uri="{FF2B5EF4-FFF2-40B4-BE49-F238E27FC236}">
                <a16:creationId xmlns:a16="http://schemas.microsoft.com/office/drawing/2014/main" id="{4E40A713-278A-0995-A63E-692B7E5368BC}"/>
              </a:ext>
            </a:extLst>
          </p:cNvPr>
          <p:cNvGrpSpPr/>
          <p:nvPr/>
        </p:nvGrpSpPr>
        <p:grpSpPr>
          <a:xfrm>
            <a:off x="6243558" y="3898684"/>
            <a:ext cx="197644" cy="78582"/>
            <a:chOff x="364331" y="2147888"/>
            <a:chExt cx="197644" cy="78582"/>
          </a:xfrm>
        </p:grpSpPr>
        <p:cxnSp>
          <p:nvCxnSpPr>
            <p:cNvPr id="28" name="Egyenes összekötő 27">
              <a:extLst>
                <a:ext uri="{FF2B5EF4-FFF2-40B4-BE49-F238E27FC236}">
                  <a16:creationId xmlns:a16="http://schemas.microsoft.com/office/drawing/2014/main" id="{A8C23567-5915-6A69-447A-ED79223CC88A}"/>
                </a:ext>
              </a:extLst>
            </p:cNvPr>
            <p:cNvCxnSpPr/>
            <p:nvPr/>
          </p:nvCxnSpPr>
          <p:spPr>
            <a:xfrm>
              <a:off x="364331" y="2147888"/>
              <a:ext cx="197644" cy="0"/>
            </a:xfrm>
            <a:prstGeom prst="line">
              <a:avLst/>
            </a:prstGeom>
            <a:ln>
              <a:solidFill>
                <a:srgbClr val="CBE5E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gyenes összekötő 41">
              <a:extLst>
                <a:ext uri="{FF2B5EF4-FFF2-40B4-BE49-F238E27FC236}">
                  <a16:creationId xmlns:a16="http://schemas.microsoft.com/office/drawing/2014/main" id="{E29CEEFA-000D-6A4A-DA68-E9748189DFD9}"/>
                </a:ext>
              </a:extLst>
            </p:cNvPr>
            <p:cNvCxnSpPr/>
            <p:nvPr/>
          </p:nvCxnSpPr>
          <p:spPr>
            <a:xfrm>
              <a:off x="364331" y="2226470"/>
              <a:ext cx="197644" cy="0"/>
            </a:xfrm>
            <a:prstGeom prst="line">
              <a:avLst/>
            </a:prstGeom>
            <a:ln>
              <a:solidFill>
                <a:srgbClr val="CBE5E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Csoportba foglalás 43">
            <a:extLst>
              <a:ext uri="{FF2B5EF4-FFF2-40B4-BE49-F238E27FC236}">
                <a16:creationId xmlns:a16="http://schemas.microsoft.com/office/drawing/2014/main" id="{AA6EA41D-B386-42C8-7F64-7AA7D12082A7}"/>
              </a:ext>
            </a:extLst>
          </p:cNvPr>
          <p:cNvGrpSpPr/>
          <p:nvPr/>
        </p:nvGrpSpPr>
        <p:grpSpPr>
          <a:xfrm>
            <a:off x="6243558" y="4453470"/>
            <a:ext cx="197644" cy="78582"/>
            <a:chOff x="364331" y="2147888"/>
            <a:chExt cx="197644" cy="78582"/>
          </a:xfrm>
        </p:grpSpPr>
        <p:cxnSp>
          <p:nvCxnSpPr>
            <p:cNvPr id="45" name="Egyenes összekötő 44">
              <a:extLst>
                <a:ext uri="{FF2B5EF4-FFF2-40B4-BE49-F238E27FC236}">
                  <a16:creationId xmlns:a16="http://schemas.microsoft.com/office/drawing/2014/main" id="{B207ACC6-ACC5-2FC0-BC5B-04BC82D5B55A}"/>
                </a:ext>
              </a:extLst>
            </p:cNvPr>
            <p:cNvCxnSpPr/>
            <p:nvPr/>
          </p:nvCxnSpPr>
          <p:spPr>
            <a:xfrm>
              <a:off x="364331" y="2147888"/>
              <a:ext cx="197644" cy="0"/>
            </a:xfrm>
            <a:prstGeom prst="line">
              <a:avLst/>
            </a:prstGeom>
            <a:ln>
              <a:solidFill>
                <a:srgbClr val="CBE5E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gyenes összekötő 45">
              <a:extLst>
                <a:ext uri="{FF2B5EF4-FFF2-40B4-BE49-F238E27FC236}">
                  <a16:creationId xmlns:a16="http://schemas.microsoft.com/office/drawing/2014/main" id="{1F3CAC18-2B1F-41F7-07F1-314905E0AD0B}"/>
                </a:ext>
              </a:extLst>
            </p:cNvPr>
            <p:cNvCxnSpPr/>
            <p:nvPr/>
          </p:nvCxnSpPr>
          <p:spPr>
            <a:xfrm>
              <a:off x="364331" y="2226470"/>
              <a:ext cx="197644" cy="0"/>
            </a:xfrm>
            <a:prstGeom prst="line">
              <a:avLst/>
            </a:prstGeom>
            <a:ln>
              <a:solidFill>
                <a:srgbClr val="CBE5E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Csoportba foglalás 46">
            <a:extLst>
              <a:ext uri="{FF2B5EF4-FFF2-40B4-BE49-F238E27FC236}">
                <a16:creationId xmlns:a16="http://schemas.microsoft.com/office/drawing/2014/main" id="{CAFD24C0-66F7-CD33-6A31-4FDB91A8BB5D}"/>
              </a:ext>
            </a:extLst>
          </p:cNvPr>
          <p:cNvGrpSpPr/>
          <p:nvPr/>
        </p:nvGrpSpPr>
        <p:grpSpPr>
          <a:xfrm>
            <a:off x="6243558" y="5008256"/>
            <a:ext cx="197644" cy="78582"/>
            <a:chOff x="364331" y="2147888"/>
            <a:chExt cx="197644" cy="78582"/>
          </a:xfrm>
        </p:grpSpPr>
        <p:cxnSp>
          <p:nvCxnSpPr>
            <p:cNvPr id="48" name="Egyenes összekötő 47">
              <a:extLst>
                <a:ext uri="{FF2B5EF4-FFF2-40B4-BE49-F238E27FC236}">
                  <a16:creationId xmlns:a16="http://schemas.microsoft.com/office/drawing/2014/main" id="{871656AF-C054-7A5D-F9BF-4E4F37AD3824}"/>
                </a:ext>
              </a:extLst>
            </p:cNvPr>
            <p:cNvCxnSpPr/>
            <p:nvPr/>
          </p:nvCxnSpPr>
          <p:spPr>
            <a:xfrm>
              <a:off x="364331" y="2147888"/>
              <a:ext cx="197644" cy="0"/>
            </a:xfrm>
            <a:prstGeom prst="line">
              <a:avLst/>
            </a:prstGeom>
            <a:ln>
              <a:solidFill>
                <a:srgbClr val="CBE5E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gyenes összekötő 48">
              <a:extLst>
                <a:ext uri="{FF2B5EF4-FFF2-40B4-BE49-F238E27FC236}">
                  <a16:creationId xmlns:a16="http://schemas.microsoft.com/office/drawing/2014/main" id="{979C6B31-CD37-D631-DEAE-37F28CBCFBBB}"/>
                </a:ext>
              </a:extLst>
            </p:cNvPr>
            <p:cNvCxnSpPr/>
            <p:nvPr/>
          </p:nvCxnSpPr>
          <p:spPr>
            <a:xfrm>
              <a:off x="364331" y="2226470"/>
              <a:ext cx="197644" cy="0"/>
            </a:xfrm>
            <a:prstGeom prst="line">
              <a:avLst/>
            </a:prstGeom>
            <a:ln>
              <a:solidFill>
                <a:srgbClr val="CBE5E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Csoportba foglalás 49">
            <a:extLst>
              <a:ext uri="{FF2B5EF4-FFF2-40B4-BE49-F238E27FC236}">
                <a16:creationId xmlns:a16="http://schemas.microsoft.com/office/drawing/2014/main" id="{38779967-C719-AC97-9E95-DB501C5F77D3}"/>
              </a:ext>
            </a:extLst>
          </p:cNvPr>
          <p:cNvGrpSpPr/>
          <p:nvPr/>
        </p:nvGrpSpPr>
        <p:grpSpPr>
          <a:xfrm>
            <a:off x="6243558" y="5563042"/>
            <a:ext cx="197644" cy="78582"/>
            <a:chOff x="364331" y="2147888"/>
            <a:chExt cx="197644" cy="78582"/>
          </a:xfrm>
        </p:grpSpPr>
        <p:cxnSp>
          <p:nvCxnSpPr>
            <p:cNvPr id="51" name="Egyenes összekötő 50">
              <a:extLst>
                <a:ext uri="{FF2B5EF4-FFF2-40B4-BE49-F238E27FC236}">
                  <a16:creationId xmlns:a16="http://schemas.microsoft.com/office/drawing/2014/main" id="{064CE424-3D2A-E7D7-4BE8-FB250BCABA12}"/>
                </a:ext>
              </a:extLst>
            </p:cNvPr>
            <p:cNvCxnSpPr/>
            <p:nvPr/>
          </p:nvCxnSpPr>
          <p:spPr>
            <a:xfrm>
              <a:off x="364331" y="2147888"/>
              <a:ext cx="197644" cy="0"/>
            </a:xfrm>
            <a:prstGeom prst="line">
              <a:avLst/>
            </a:prstGeom>
            <a:ln>
              <a:solidFill>
                <a:srgbClr val="CBE5E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gyenes összekötő 51">
              <a:extLst>
                <a:ext uri="{FF2B5EF4-FFF2-40B4-BE49-F238E27FC236}">
                  <a16:creationId xmlns:a16="http://schemas.microsoft.com/office/drawing/2014/main" id="{5035C151-FC26-A4F6-3A66-83AB74192ABF}"/>
                </a:ext>
              </a:extLst>
            </p:cNvPr>
            <p:cNvCxnSpPr/>
            <p:nvPr/>
          </p:nvCxnSpPr>
          <p:spPr>
            <a:xfrm>
              <a:off x="364331" y="2226470"/>
              <a:ext cx="197644" cy="0"/>
            </a:xfrm>
            <a:prstGeom prst="line">
              <a:avLst/>
            </a:prstGeom>
            <a:ln>
              <a:solidFill>
                <a:srgbClr val="CBE5E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églalap: lekerekített 52">
            <a:extLst>
              <a:ext uri="{FF2B5EF4-FFF2-40B4-BE49-F238E27FC236}">
                <a16:creationId xmlns:a16="http://schemas.microsoft.com/office/drawing/2014/main" id="{B21ECB52-EA06-1580-152B-909D078229D4}"/>
              </a:ext>
            </a:extLst>
          </p:cNvPr>
          <p:cNvSpPr/>
          <p:nvPr/>
        </p:nvSpPr>
        <p:spPr>
          <a:xfrm>
            <a:off x="3048000" y="8016081"/>
            <a:ext cx="3407569" cy="68103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sp>
        <p:nvSpPr>
          <p:cNvPr id="54" name="Kereszt 53">
            <a:extLst>
              <a:ext uri="{FF2B5EF4-FFF2-40B4-BE49-F238E27FC236}">
                <a16:creationId xmlns:a16="http://schemas.microsoft.com/office/drawing/2014/main" id="{4937D8EC-345B-2E59-C23F-240247D54CB6}"/>
              </a:ext>
            </a:extLst>
          </p:cNvPr>
          <p:cNvSpPr/>
          <p:nvPr/>
        </p:nvSpPr>
        <p:spPr>
          <a:xfrm rot="18900000">
            <a:off x="3271249" y="8223250"/>
            <a:ext cx="266700" cy="266700"/>
          </a:xfrm>
          <a:prstGeom prst="plus">
            <a:avLst>
              <a:gd name="adj" fmla="val 45454"/>
            </a:avLst>
          </a:prstGeom>
          <a:solidFill>
            <a:srgbClr val="C3A1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5" name="Téglalap: lekerekített 54">
            <a:extLst>
              <a:ext uri="{FF2B5EF4-FFF2-40B4-BE49-F238E27FC236}">
                <a16:creationId xmlns:a16="http://schemas.microsoft.com/office/drawing/2014/main" id="{22CAA2AB-FD35-4BFC-170C-023A6BF45947}"/>
              </a:ext>
            </a:extLst>
          </p:cNvPr>
          <p:cNvSpPr/>
          <p:nvPr/>
        </p:nvSpPr>
        <p:spPr>
          <a:xfrm>
            <a:off x="3537949" y="8171293"/>
            <a:ext cx="3078480" cy="370613"/>
          </a:xfrm>
          <a:prstGeom prst="round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 err="1">
                <a:solidFill>
                  <a:srgbClr val="BFC8CB"/>
                </a:solidFill>
              </a:rPr>
              <a:t>Énekek</a:t>
            </a:r>
            <a:r>
              <a:rPr lang="en-GB" sz="2400" dirty="0">
                <a:solidFill>
                  <a:srgbClr val="BFC8CB"/>
                </a:solidFill>
              </a:rPr>
              <a:t> </a:t>
            </a:r>
            <a:r>
              <a:rPr lang="en-GB" sz="2400" dirty="0" err="1">
                <a:solidFill>
                  <a:srgbClr val="BFC8CB"/>
                </a:solidFill>
              </a:rPr>
              <a:t>hozzáadása</a:t>
            </a:r>
            <a:endParaRPr lang="en-GB" sz="2400" dirty="0">
              <a:solidFill>
                <a:srgbClr val="BFC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61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C0C24-D139-191B-7F0F-E1DB20ED3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AA4D7782-BDF8-F6A8-A89E-D8C66B13E256}"/>
              </a:ext>
            </a:extLst>
          </p:cNvPr>
          <p:cNvSpPr/>
          <p:nvPr/>
        </p:nvSpPr>
        <p:spPr>
          <a:xfrm>
            <a:off x="4667250" y="7086599"/>
            <a:ext cx="1963115" cy="1271589"/>
          </a:xfrm>
          <a:prstGeom prst="roundRect">
            <a:avLst>
              <a:gd name="adj" fmla="val 8956"/>
            </a:avLst>
          </a:prstGeom>
          <a:solidFill>
            <a:srgbClr val="2630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B403D3C2-2766-977F-C660-D59E2D2B6A3D}"/>
              </a:ext>
            </a:extLst>
          </p:cNvPr>
          <p:cNvSpPr/>
          <p:nvPr/>
        </p:nvSpPr>
        <p:spPr>
          <a:xfrm>
            <a:off x="4767172" y="7507639"/>
            <a:ext cx="1740308" cy="370613"/>
          </a:xfrm>
          <a:prstGeom prst="roundRect">
            <a:avLst/>
          </a:prstGeom>
          <a:solidFill>
            <a:srgbClr val="343B3C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BFC8CB"/>
                </a:solidFill>
              </a:rPr>
              <a:t>C-</a:t>
            </a:r>
            <a:r>
              <a:rPr lang="en-GB" dirty="0" err="1">
                <a:solidFill>
                  <a:srgbClr val="BFC8CB"/>
                </a:solidFill>
              </a:rPr>
              <a:t>dúr</a:t>
            </a:r>
            <a:endParaRPr lang="en-GB" dirty="0">
              <a:solidFill>
                <a:srgbClr val="BFC8CB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770683CE-99DE-F5D0-8606-A6BD58FCE4E3}"/>
              </a:ext>
            </a:extLst>
          </p:cNvPr>
          <p:cNvSpPr/>
          <p:nvPr/>
        </p:nvSpPr>
        <p:spPr>
          <a:xfrm>
            <a:off x="0" y="8358188"/>
            <a:ext cx="6858000" cy="785812"/>
          </a:xfrm>
          <a:prstGeom prst="rect">
            <a:avLst/>
          </a:prstGeom>
          <a:solidFill>
            <a:srgbClr val="2630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ADE4A52E-8F5F-AA12-7975-66156DDBB997}"/>
              </a:ext>
            </a:extLst>
          </p:cNvPr>
          <p:cNvSpPr txBox="1"/>
          <p:nvPr/>
        </p:nvSpPr>
        <p:spPr>
          <a:xfrm>
            <a:off x="185738" y="8566428"/>
            <a:ext cx="71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Kotta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4D7B8A91-BC3E-88B9-730B-75B60684F124}"/>
              </a:ext>
            </a:extLst>
          </p:cNvPr>
          <p:cNvSpPr txBox="1"/>
          <p:nvPr/>
        </p:nvSpPr>
        <p:spPr>
          <a:xfrm>
            <a:off x="1345480" y="856642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PDF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2AF6057-ECD2-174F-EFB2-8F46F5C37048}"/>
              </a:ext>
            </a:extLst>
          </p:cNvPr>
          <p:cNvSpPr txBox="1"/>
          <p:nvPr/>
        </p:nvSpPr>
        <p:spPr>
          <a:xfrm>
            <a:off x="2083024" y="8566428"/>
            <a:ext cx="119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Dalszöveg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0759F45E-D055-58B9-29C5-B7E4E9B79CA3}"/>
              </a:ext>
            </a:extLst>
          </p:cNvPr>
          <p:cNvSpPr/>
          <p:nvPr/>
        </p:nvSpPr>
        <p:spPr>
          <a:xfrm>
            <a:off x="215856" y="8566428"/>
            <a:ext cx="990321" cy="370613"/>
          </a:xfrm>
          <a:prstGeom prst="roundRect">
            <a:avLst/>
          </a:prstGeom>
          <a:solidFill>
            <a:srgbClr val="343B3C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Kotta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DCF0164C-909A-BC30-22CA-1EFBCDB536D3}"/>
              </a:ext>
            </a:extLst>
          </p:cNvPr>
          <p:cNvSpPr txBox="1"/>
          <p:nvPr/>
        </p:nvSpPr>
        <p:spPr>
          <a:xfrm>
            <a:off x="5792948" y="8566428"/>
            <a:ext cx="78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BFC8CB"/>
                </a:solidFill>
              </a:rPr>
              <a:t>C-</a:t>
            </a:r>
            <a:r>
              <a:rPr lang="en-GB" dirty="0" err="1">
                <a:solidFill>
                  <a:srgbClr val="BFC8CB"/>
                </a:solidFill>
              </a:rPr>
              <a:t>dúr</a:t>
            </a:r>
            <a:endParaRPr lang="hu-HU" dirty="0">
              <a:solidFill>
                <a:srgbClr val="BFC8CB"/>
              </a:solidFill>
            </a:endParaRPr>
          </a:p>
        </p:txBody>
      </p:sp>
      <p:sp>
        <p:nvSpPr>
          <p:cNvPr id="11" name="Fél keret 10">
            <a:extLst>
              <a:ext uri="{FF2B5EF4-FFF2-40B4-BE49-F238E27FC236}">
                <a16:creationId xmlns:a16="http://schemas.microsoft.com/office/drawing/2014/main" id="{AB11C3B0-A3EC-4962-F0E1-662250127A75}"/>
              </a:ext>
            </a:extLst>
          </p:cNvPr>
          <p:cNvSpPr/>
          <p:nvPr/>
        </p:nvSpPr>
        <p:spPr>
          <a:xfrm rot="2700000">
            <a:off x="5595097" y="8629892"/>
            <a:ext cx="156014" cy="156014"/>
          </a:xfrm>
          <a:prstGeom prst="halfFrame">
            <a:avLst>
              <a:gd name="adj1" fmla="val 24344"/>
              <a:gd name="adj2" fmla="val 25468"/>
            </a:avLst>
          </a:prstGeom>
          <a:solidFill>
            <a:srgbClr val="BFC8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2" name="Fél keret 11">
            <a:extLst>
              <a:ext uri="{FF2B5EF4-FFF2-40B4-BE49-F238E27FC236}">
                <a16:creationId xmlns:a16="http://schemas.microsoft.com/office/drawing/2014/main" id="{C6A32BE1-0530-2CC1-D0BD-5065AEBD98DF}"/>
              </a:ext>
            </a:extLst>
          </p:cNvPr>
          <p:cNvSpPr/>
          <p:nvPr/>
        </p:nvSpPr>
        <p:spPr>
          <a:xfrm rot="13500000">
            <a:off x="5595096" y="8734012"/>
            <a:ext cx="156014" cy="156014"/>
          </a:xfrm>
          <a:prstGeom prst="halfFrame">
            <a:avLst>
              <a:gd name="adj1" fmla="val 24344"/>
              <a:gd name="adj2" fmla="val 25468"/>
            </a:avLst>
          </a:prstGeom>
          <a:solidFill>
            <a:srgbClr val="BFC8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49FF7731-C85E-7756-4955-C9BB9603B5F0}"/>
              </a:ext>
            </a:extLst>
          </p:cNvPr>
          <p:cNvSpPr txBox="1"/>
          <p:nvPr/>
        </p:nvSpPr>
        <p:spPr>
          <a:xfrm>
            <a:off x="4767172" y="7138307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cap="small" dirty="0" err="1">
                <a:solidFill>
                  <a:schemeClr val="bg2"/>
                </a:solidFill>
              </a:rPr>
              <a:t>kotta</a:t>
            </a:r>
            <a:endParaRPr lang="hu-HU" b="1" cap="small" dirty="0">
              <a:solidFill>
                <a:schemeClr val="bg2"/>
              </a:solidFill>
            </a:endParaRP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1E579465-B231-C7B5-F96B-2766E5543512}"/>
              </a:ext>
            </a:extLst>
          </p:cNvPr>
          <p:cNvSpPr/>
          <p:nvPr/>
        </p:nvSpPr>
        <p:spPr>
          <a:xfrm>
            <a:off x="4767172" y="7901185"/>
            <a:ext cx="1740308" cy="370613"/>
          </a:xfrm>
          <a:prstGeom prst="round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BFC8CB"/>
                </a:solidFill>
              </a:rPr>
              <a:t>F-</a:t>
            </a:r>
            <a:r>
              <a:rPr lang="en-GB" dirty="0" err="1">
                <a:solidFill>
                  <a:srgbClr val="BFC8CB"/>
                </a:solidFill>
              </a:rPr>
              <a:t>dúr</a:t>
            </a:r>
            <a:endParaRPr lang="en-GB" dirty="0">
              <a:solidFill>
                <a:srgbClr val="BFC8CB"/>
              </a:solidFill>
            </a:endParaRPr>
          </a:p>
        </p:txBody>
      </p:sp>
      <p:pic>
        <p:nvPicPr>
          <p:cNvPr id="22" name="Ábra 21" descr="Hivatkozás egyszínű kitöltéssel">
            <a:extLst>
              <a:ext uri="{FF2B5EF4-FFF2-40B4-BE49-F238E27FC236}">
                <a16:creationId xmlns:a16="http://schemas.microsoft.com/office/drawing/2014/main" id="{2BB6A859-5BED-0D55-ABE3-9CFAED502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6601" y="7953141"/>
            <a:ext cx="266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82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EFB92-A17D-235B-54E0-1B26BDE60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06F15E00-0510-AE27-69FD-9E5C9E184EFF}"/>
              </a:ext>
            </a:extLst>
          </p:cNvPr>
          <p:cNvSpPr/>
          <p:nvPr/>
        </p:nvSpPr>
        <p:spPr>
          <a:xfrm>
            <a:off x="0" y="8358188"/>
            <a:ext cx="6858000" cy="785812"/>
          </a:xfrm>
          <a:prstGeom prst="rect">
            <a:avLst/>
          </a:prstGeom>
          <a:solidFill>
            <a:srgbClr val="2630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C8C0630-B8AC-0588-AD32-C4E45C6D313D}"/>
              </a:ext>
            </a:extLst>
          </p:cNvPr>
          <p:cNvSpPr txBox="1"/>
          <p:nvPr/>
        </p:nvSpPr>
        <p:spPr>
          <a:xfrm>
            <a:off x="185738" y="8566428"/>
            <a:ext cx="71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Kotta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B13D346-8E25-90F6-7A52-B73B59F34491}"/>
              </a:ext>
            </a:extLst>
          </p:cNvPr>
          <p:cNvSpPr txBox="1"/>
          <p:nvPr/>
        </p:nvSpPr>
        <p:spPr>
          <a:xfrm>
            <a:off x="1345480" y="856642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PDF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E7E691E-53E0-B6F4-FC8A-6D83E73E32D7}"/>
              </a:ext>
            </a:extLst>
          </p:cNvPr>
          <p:cNvSpPr txBox="1"/>
          <p:nvPr/>
        </p:nvSpPr>
        <p:spPr>
          <a:xfrm>
            <a:off x="2083024" y="8566428"/>
            <a:ext cx="119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Dalszöveg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08387917-99BD-618E-6AA3-AE6494A269E4}"/>
              </a:ext>
            </a:extLst>
          </p:cNvPr>
          <p:cNvSpPr/>
          <p:nvPr/>
        </p:nvSpPr>
        <p:spPr>
          <a:xfrm>
            <a:off x="215856" y="8566428"/>
            <a:ext cx="990321" cy="370613"/>
          </a:xfrm>
          <a:prstGeom prst="roundRect">
            <a:avLst/>
          </a:prstGeom>
          <a:solidFill>
            <a:srgbClr val="343B3C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Kotta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9852A788-4573-7F08-2575-DF0EE735C297}"/>
              </a:ext>
            </a:extLst>
          </p:cNvPr>
          <p:cNvSpPr txBox="1"/>
          <p:nvPr/>
        </p:nvSpPr>
        <p:spPr>
          <a:xfrm>
            <a:off x="5792948" y="8566428"/>
            <a:ext cx="78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BFC8CB"/>
                </a:solidFill>
              </a:rPr>
              <a:t>C-</a:t>
            </a:r>
            <a:r>
              <a:rPr lang="en-GB" dirty="0" err="1">
                <a:solidFill>
                  <a:srgbClr val="BFC8CB"/>
                </a:solidFill>
              </a:rPr>
              <a:t>dúr</a:t>
            </a:r>
            <a:endParaRPr lang="hu-HU" dirty="0">
              <a:solidFill>
                <a:srgbClr val="BFC8CB"/>
              </a:solidFill>
            </a:endParaRP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A801F1B0-8EC3-395D-C3A1-33E90B68E112}"/>
              </a:ext>
            </a:extLst>
          </p:cNvPr>
          <p:cNvSpPr/>
          <p:nvPr/>
        </p:nvSpPr>
        <p:spPr>
          <a:xfrm>
            <a:off x="4323630" y="8301826"/>
            <a:ext cx="2204170" cy="264602"/>
          </a:xfrm>
          <a:prstGeom prst="roundRect">
            <a:avLst/>
          </a:prstGeom>
          <a:solidFill>
            <a:srgbClr val="343B3C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>
                <a:solidFill>
                  <a:srgbClr val="BFC8CB"/>
                </a:solidFill>
              </a:rPr>
              <a:t>Nincs</a:t>
            </a:r>
            <a:r>
              <a:rPr lang="en-GB" sz="1200" dirty="0">
                <a:solidFill>
                  <a:srgbClr val="BFC8CB"/>
                </a:solidFill>
              </a:rPr>
              <a:t> </a:t>
            </a:r>
            <a:r>
              <a:rPr lang="en-GB" sz="1200" dirty="0" err="1">
                <a:solidFill>
                  <a:srgbClr val="BFC8CB"/>
                </a:solidFill>
              </a:rPr>
              <a:t>más</a:t>
            </a:r>
            <a:r>
              <a:rPr lang="en-GB" sz="1200" dirty="0">
                <a:solidFill>
                  <a:srgbClr val="BFC8CB"/>
                </a:solidFill>
              </a:rPr>
              <a:t> </a:t>
            </a:r>
            <a:r>
              <a:rPr lang="en-GB" sz="1200" dirty="0" err="1">
                <a:solidFill>
                  <a:srgbClr val="BFC8CB"/>
                </a:solidFill>
              </a:rPr>
              <a:t>elérhető</a:t>
            </a:r>
            <a:r>
              <a:rPr lang="en-GB" sz="1200" dirty="0">
                <a:solidFill>
                  <a:srgbClr val="BFC8CB"/>
                </a:solidFill>
              </a:rPr>
              <a:t> </a:t>
            </a:r>
            <a:r>
              <a:rPr lang="en-GB" sz="1200" dirty="0" err="1">
                <a:solidFill>
                  <a:srgbClr val="BFC8CB"/>
                </a:solidFill>
              </a:rPr>
              <a:t>hangnem</a:t>
            </a:r>
            <a:r>
              <a:rPr lang="en-GB" sz="1200" dirty="0">
                <a:solidFill>
                  <a:srgbClr val="BFC8CB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7677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9BFB8016-FBA4-6C08-F384-4DFC5F959B0D}"/>
              </a:ext>
            </a:extLst>
          </p:cNvPr>
          <p:cNvSpPr/>
          <p:nvPr/>
        </p:nvSpPr>
        <p:spPr>
          <a:xfrm>
            <a:off x="4667250" y="6057901"/>
            <a:ext cx="1963115" cy="2300288"/>
          </a:xfrm>
          <a:prstGeom prst="roundRect">
            <a:avLst>
              <a:gd name="adj" fmla="val 8956"/>
            </a:avLst>
          </a:prstGeom>
          <a:solidFill>
            <a:srgbClr val="2630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D2114DC-8E17-5358-4968-CEC685EAB78C}"/>
              </a:ext>
            </a:extLst>
          </p:cNvPr>
          <p:cNvSpPr/>
          <p:nvPr/>
        </p:nvSpPr>
        <p:spPr>
          <a:xfrm>
            <a:off x="4767172" y="6464615"/>
            <a:ext cx="1740308" cy="370613"/>
          </a:xfrm>
          <a:prstGeom prst="roundRect">
            <a:avLst/>
          </a:prstGeom>
          <a:solidFill>
            <a:srgbClr val="343B3C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BFC8CB"/>
                </a:solidFill>
              </a:rPr>
              <a:t>C-</a:t>
            </a:r>
            <a:r>
              <a:rPr lang="en-GB" dirty="0" err="1">
                <a:solidFill>
                  <a:srgbClr val="BFC8CB"/>
                </a:solidFill>
              </a:rPr>
              <a:t>dúr</a:t>
            </a:r>
            <a:endParaRPr lang="en-GB" dirty="0">
              <a:solidFill>
                <a:srgbClr val="BFC8CB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552AF55-2C58-AD7F-B17E-FA06625F251C}"/>
              </a:ext>
            </a:extLst>
          </p:cNvPr>
          <p:cNvSpPr/>
          <p:nvPr/>
        </p:nvSpPr>
        <p:spPr>
          <a:xfrm>
            <a:off x="0" y="8358188"/>
            <a:ext cx="6858000" cy="785812"/>
          </a:xfrm>
          <a:prstGeom prst="rect">
            <a:avLst/>
          </a:prstGeom>
          <a:solidFill>
            <a:srgbClr val="2630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44D8840-D410-235D-FB55-28A0EDD473DD}"/>
              </a:ext>
            </a:extLst>
          </p:cNvPr>
          <p:cNvSpPr txBox="1"/>
          <p:nvPr/>
        </p:nvSpPr>
        <p:spPr>
          <a:xfrm>
            <a:off x="185738" y="8566428"/>
            <a:ext cx="71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Kotta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FBD94FB6-C4AD-5ACC-A267-C443ABCE8218}"/>
              </a:ext>
            </a:extLst>
          </p:cNvPr>
          <p:cNvSpPr txBox="1"/>
          <p:nvPr/>
        </p:nvSpPr>
        <p:spPr>
          <a:xfrm>
            <a:off x="1345480" y="856642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PDF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2CCB1532-039D-BD1F-647E-3FE06A51782E}"/>
              </a:ext>
            </a:extLst>
          </p:cNvPr>
          <p:cNvSpPr/>
          <p:nvPr/>
        </p:nvSpPr>
        <p:spPr>
          <a:xfrm>
            <a:off x="215856" y="8566428"/>
            <a:ext cx="990321" cy="370613"/>
          </a:xfrm>
          <a:prstGeom prst="roundRect">
            <a:avLst/>
          </a:prstGeom>
          <a:solidFill>
            <a:srgbClr val="343B3C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Kotta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B806630E-11BE-2E3A-5C88-F27E0E306EB3}"/>
              </a:ext>
            </a:extLst>
          </p:cNvPr>
          <p:cNvSpPr txBox="1"/>
          <p:nvPr/>
        </p:nvSpPr>
        <p:spPr>
          <a:xfrm>
            <a:off x="5792948" y="8566428"/>
            <a:ext cx="78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BFC8CB"/>
                </a:solidFill>
              </a:rPr>
              <a:t>C-</a:t>
            </a:r>
            <a:r>
              <a:rPr lang="en-GB" dirty="0" err="1">
                <a:solidFill>
                  <a:srgbClr val="BFC8CB"/>
                </a:solidFill>
              </a:rPr>
              <a:t>dúr</a:t>
            </a:r>
            <a:endParaRPr lang="hu-HU" dirty="0">
              <a:solidFill>
                <a:srgbClr val="BFC8CB"/>
              </a:solidFill>
            </a:endParaRPr>
          </a:p>
        </p:txBody>
      </p:sp>
      <p:sp>
        <p:nvSpPr>
          <p:cNvPr id="11" name="Fél keret 10">
            <a:extLst>
              <a:ext uri="{FF2B5EF4-FFF2-40B4-BE49-F238E27FC236}">
                <a16:creationId xmlns:a16="http://schemas.microsoft.com/office/drawing/2014/main" id="{F86464BE-453B-568E-4448-0CBDF483BD0C}"/>
              </a:ext>
            </a:extLst>
          </p:cNvPr>
          <p:cNvSpPr/>
          <p:nvPr/>
        </p:nvSpPr>
        <p:spPr>
          <a:xfrm rot="2700000">
            <a:off x="5595097" y="8629892"/>
            <a:ext cx="156014" cy="156014"/>
          </a:xfrm>
          <a:prstGeom prst="halfFrame">
            <a:avLst>
              <a:gd name="adj1" fmla="val 24344"/>
              <a:gd name="adj2" fmla="val 25468"/>
            </a:avLst>
          </a:prstGeom>
          <a:solidFill>
            <a:srgbClr val="BFC8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2" name="Fél keret 11">
            <a:extLst>
              <a:ext uri="{FF2B5EF4-FFF2-40B4-BE49-F238E27FC236}">
                <a16:creationId xmlns:a16="http://schemas.microsoft.com/office/drawing/2014/main" id="{8003D748-71D8-D74A-8B61-C12F0FD1FECF}"/>
              </a:ext>
            </a:extLst>
          </p:cNvPr>
          <p:cNvSpPr/>
          <p:nvPr/>
        </p:nvSpPr>
        <p:spPr>
          <a:xfrm rot="13500000">
            <a:off x="5595096" y="8734012"/>
            <a:ext cx="156014" cy="156014"/>
          </a:xfrm>
          <a:prstGeom prst="halfFrame">
            <a:avLst>
              <a:gd name="adj1" fmla="val 24344"/>
              <a:gd name="adj2" fmla="val 25468"/>
            </a:avLst>
          </a:prstGeom>
          <a:solidFill>
            <a:srgbClr val="BFC8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AF62E48-A72C-B31E-4BA7-1CF87D10E032}"/>
              </a:ext>
            </a:extLst>
          </p:cNvPr>
          <p:cNvSpPr txBox="1"/>
          <p:nvPr/>
        </p:nvSpPr>
        <p:spPr>
          <a:xfrm>
            <a:off x="4767172" y="6095283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cap="small" dirty="0" err="1">
                <a:solidFill>
                  <a:schemeClr val="bg2"/>
                </a:solidFill>
              </a:rPr>
              <a:t>kotta</a:t>
            </a:r>
            <a:endParaRPr lang="hu-HU" b="1" cap="small" dirty="0">
              <a:solidFill>
                <a:schemeClr val="bg2"/>
              </a:solidFill>
            </a:endParaRP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BA903525-30FE-4EE5-2826-D4425E452BD7}"/>
              </a:ext>
            </a:extLst>
          </p:cNvPr>
          <p:cNvSpPr/>
          <p:nvPr/>
        </p:nvSpPr>
        <p:spPr>
          <a:xfrm>
            <a:off x="4767172" y="6858161"/>
            <a:ext cx="1740308" cy="370613"/>
          </a:xfrm>
          <a:prstGeom prst="round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BFC8CB"/>
                </a:solidFill>
              </a:rPr>
              <a:t>F-</a:t>
            </a:r>
            <a:r>
              <a:rPr lang="en-GB" dirty="0" err="1">
                <a:solidFill>
                  <a:srgbClr val="BFC8CB"/>
                </a:solidFill>
              </a:rPr>
              <a:t>dúr</a:t>
            </a:r>
            <a:endParaRPr lang="en-GB" dirty="0">
              <a:solidFill>
                <a:srgbClr val="BFC8CB"/>
              </a:solidFill>
            </a:endParaRPr>
          </a:p>
        </p:txBody>
      </p: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08BD1BF9-2357-C263-21B3-B65CBDBD5927}"/>
              </a:ext>
            </a:extLst>
          </p:cNvPr>
          <p:cNvCxnSpPr/>
          <p:nvPr/>
        </p:nvCxnSpPr>
        <p:spPr>
          <a:xfrm>
            <a:off x="5088051" y="7334565"/>
            <a:ext cx="10985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D5C7C7BC-8A27-9A5E-1844-F59B36B27931}"/>
              </a:ext>
            </a:extLst>
          </p:cNvPr>
          <p:cNvSpPr txBox="1"/>
          <p:nvPr/>
        </p:nvSpPr>
        <p:spPr>
          <a:xfrm>
            <a:off x="4767172" y="7402581"/>
            <a:ext cx="100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cap="small" dirty="0" err="1">
                <a:solidFill>
                  <a:schemeClr val="bg2"/>
                </a:solidFill>
              </a:rPr>
              <a:t>akkord</a:t>
            </a:r>
            <a:endParaRPr lang="hu-HU" b="1" cap="small" dirty="0">
              <a:solidFill>
                <a:schemeClr val="bg2"/>
              </a:solidFill>
            </a:endParaRPr>
          </a:p>
        </p:txBody>
      </p:sp>
      <p:pic>
        <p:nvPicPr>
          <p:cNvPr id="22" name="Ábra 21" descr="Hivatkozás egyszínű kitöltéssel">
            <a:extLst>
              <a:ext uri="{FF2B5EF4-FFF2-40B4-BE49-F238E27FC236}">
                <a16:creationId xmlns:a16="http://schemas.microsoft.com/office/drawing/2014/main" id="{CD6AAAB7-B8FD-5CCB-AF33-9C2CF6B55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6601" y="6910117"/>
            <a:ext cx="266700" cy="266700"/>
          </a:xfrm>
          <a:prstGeom prst="rect">
            <a:avLst/>
          </a:prstGeom>
        </p:spPr>
      </p:pic>
      <p:sp>
        <p:nvSpPr>
          <p:cNvPr id="23" name="Szövegdoboz 22">
            <a:extLst>
              <a:ext uri="{FF2B5EF4-FFF2-40B4-BE49-F238E27FC236}">
                <a16:creationId xmlns:a16="http://schemas.microsoft.com/office/drawing/2014/main" id="{FE99F49B-D00F-D3B3-61C8-8E218093BBD5}"/>
              </a:ext>
            </a:extLst>
          </p:cNvPr>
          <p:cNvSpPr txBox="1"/>
          <p:nvPr/>
        </p:nvSpPr>
        <p:spPr>
          <a:xfrm>
            <a:off x="5308021" y="7785971"/>
            <a:ext cx="632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BFC8CB"/>
                </a:solidFill>
              </a:rPr>
              <a:t>C-</a:t>
            </a:r>
            <a:r>
              <a:rPr lang="en-GB" sz="1400" dirty="0" err="1">
                <a:solidFill>
                  <a:srgbClr val="BFC8CB"/>
                </a:solidFill>
              </a:rPr>
              <a:t>dúr</a:t>
            </a:r>
            <a:endParaRPr lang="hu-HU" sz="1400" dirty="0">
              <a:solidFill>
                <a:srgbClr val="BFC8CB"/>
              </a:solidFill>
            </a:endParaRPr>
          </a:p>
        </p:txBody>
      </p:sp>
      <p:sp>
        <p:nvSpPr>
          <p:cNvPr id="27" name="Téglalap: lekerekített 26">
            <a:extLst>
              <a:ext uri="{FF2B5EF4-FFF2-40B4-BE49-F238E27FC236}">
                <a16:creationId xmlns:a16="http://schemas.microsoft.com/office/drawing/2014/main" id="{6EE5D36D-FB11-6961-9191-5F482F303EE3}"/>
              </a:ext>
            </a:extLst>
          </p:cNvPr>
          <p:cNvSpPr/>
          <p:nvPr/>
        </p:nvSpPr>
        <p:spPr>
          <a:xfrm>
            <a:off x="4836868" y="7795901"/>
            <a:ext cx="426702" cy="422536"/>
          </a:xfrm>
          <a:prstGeom prst="roundRect">
            <a:avLst>
              <a:gd name="adj" fmla="val 50000"/>
            </a:avLst>
          </a:prstGeom>
          <a:solidFill>
            <a:srgbClr val="343B3C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rgbClr val="BFC8CB"/>
              </a:solidFill>
            </a:endParaRP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B9D25927-E9C2-A7B6-0A37-92CA7228BA12}"/>
              </a:ext>
            </a:extLst>
          </p:cNvPr>
          <p:cNvSpPr txBox="1"/>
          <p:nvPr/>
        </p:nvSpPr>
        <p:spPr>
          <a:xfrm>
            <a:off x="5483998" y="7979839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>
                <a:solidFill>
                  <a:srgbClr val="BFC8CB"/>
                </a:solidFill>
              </a:rPr>
              <a:t>0</a:t>
            </a:r>
            <a:endParaRPr lang="hu-HU" sz="1400" b="1" dirty="0">
              <a:solidFill>
                <a:srgbClr val="BFC8CB"/>
              </a:solidFill>
            </a:endParaRPr>
          </a:p>
        </p:txBody>
      </p:sp>
      <p:sp>
        <p:nvSpPr>
          <p:cNvPr id="25" name="Fél keret 24">
            <a:extLst>
              <a:ext uri="{FF2B5EF4-FFF2-40B4-BE49-F238E27FC236}">
                <a16:creationId xmlns:a16="http://schemas.microsoft.com/office/drawing/2014/main" id="{995F7011-6E99-4FBF-6DCE-4415F824462E}"/>
              </a:ext>
            </a:extLst>
          </p:cNvPr>
          <p:cNvSpPr/>
          <p:nvPr/>
        </p:nvSpPr>
        <p:spPr>
          <a:xfrm rot="13500000">
            <a:off x="4978561" y="7913038"/>
            <a:ext cx="156014" cy="156014"/>
          </a:xfrm>
          <a:prstGeom prst="halfFrame">
            <a:avLst>
              <a:gd name="adj1" fmla="val 24344"/>
              <a:gd name="adj2" fmla="val 25468"/>
            </a:avLst>
          </a:prstGeom>
          <a:solidFill>
            <a:srgbClr val="BFC8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28" name="Téglalap: lekerekített 27">
            <a:extLst>
              <a:ext uri="{FF2B5EF4-FFF2-40B4-BE49-F238E27FC236}">
                <a16:creationId xmlns:a16="http://schemas.microsoft.com/office/drawing/2014/main" id="{8E7FFE2E-7F20-F49B-0A4C-6B5AE9CEE413}"/>
              </a:ext>
            </a:extLst>
          </p:cNvPr>
          <p:cNvSpPr/>
          <p:nvPr/>
        </p:nvSpPr>
        <p:spPr>
          <a:xfrm>
            <a:off x="5983963" y="7798291"/>
            <a:ext cx="426702" cy="422536"/>
          </a:xfrm>
          <a:prstGeom prst="roundRect">
            <a:avLst>
              <a:gd name="adj" fmla="val 50000"/>
            </a:avLst>
          </a:prstGeom>
          <a:solidFill>
            <a:srgbClr val="343B3C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rgbClr val="BFC8CB"/>
              </a:solidFill>
            </a:endParaRPr>
          </a:p>
        </p:txBody>
      </p:sp>
      <p:sp>
        <p:nvSpPr>
          <p:cNvPr id="24" name="Fél keret 23">
            <a:extLst>
              <a:ext uri="{FF2B5EF4-FFF2-40B4-BE49-F238E27FC236}">
                <a16:creationId xmlns:a16="http://schemas.microsoft.com/office/drawing/2014/main" id="{F92C637B-A491-27D3-BD43-FF5289880E9D}"/>
              </a:ext>
            </a:extLst>
          </p:cNvPr>
          <p:cNvSpPr/>
          <p:nvPr/>
        </p:nvSpPr>
        <p:spPr>
          <a:xfrm rot="2700000">
            <a:off x="6117456" y="7975782"/>
            <a:ext cx="156014" cy="156014"/>
          </a:xfrm>
          <a:prstGeom prst="halfFrame">
            <a:avLst>
              <a:gd name="adj1" fmla="val 24344"/>
              <a:gd name="adj2" fmla="val 25468"/>
            </a:avLst>
          </a:prstGeom>
          <a:solidFill>
            <a:srgbClr val="BFC8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561674F9-0C72-5C93-F85F-1A18FDE678F4}"/>
              </a:ext>
            </a:extLst>
          </p:cNvPr>
          <p:cNvSpPr txBox="1"/>
          <p:nvPr/>
        </p:nvSpPr>
        <p:spPr>
          <a:xfrm>
            <a:off x="2083024" y="8566428"/>
            <a:ext cx="87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Akkord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263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C45D0-FD22-B231-8E8B-D6ACB7837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8C942283-5C26-FD4E-7285-D36E07EE1C06}"/>
              </a:ext>
            </a:extLst>
          </p:cNvPr>
          <p:cNvSpPr/>
          <p:nvPr/>
        </p:nvSpPr>
        <p:spPr>
          <a:xfrm>
            <a:off x="4667250" y="6362699"/>
            <a:ext cx="1963115" cy="1995489"/>
          </a:xfrm>
          <a:prstGeom prst="roundRect">
            <a:avLst>
              <a:gd name="adj" fmla="val 8956"/>
            </a:avLst>
          </a:prstGeom>
          <a:solidFill>
            <a:srgbClr val="2630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A7DB104F-770E-9C0D-E8C0-3AEA12580A81}"/>
              </a:ext>
            </a:extLst>
          </p:cNvPr>
          <p:cNvSpPr/>
          <p:nvPr/>
        </p:nvSpPr>
        <p:spPr>
          <a:xfrm>
            <a:off x="0" y="8358188"/>
            <a:ext cx="6858000" cy="785812"/>
          </a:xfrm>
          <a:prstGeom prst="rect">
            <a:avLst/>
          </a:prstGeom>
          <a:solidFill>
            <a:srgbClr val="2630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F709A1D-D12B-F7DE-622D-B481F9F7B263}"/>
              </a:ext>
            </a:extLst>
          </p:cNvPr>
          <p:cNvSpPr txBox="1"/>
          <p:nvPr/>
        </p:nvSpPr>
        <p:spPr>
          <a:xfrm>
            <a:off x="353140" y="8566428"/>
            <a:ext cx="71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Kotta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F2550BD-6C59-4E7F-8B6A-78AD2EC9DA8B}"/>
              </a:ext>
            </a:extLst>
          </p:cNvPr>
          <p:cNvSpPr txBox="1"/>
          <p:nvPr/>
        </p:nvSpPr>
        <p:spPr>
          <a:xfrm>
            <a:off x="1345480" y="856642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PDF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827FCDF-A8C3-7882-B27F-FCFA90145721}"/>
              </a:ext>
            </a:extLst>
          </p:cNvPr>
          <p:cNvSpPr txBox="1"/>
          <p:nvPr/>
        </p:nvSpPr>
        <p:spPr>
          <a:xfrm>
            <a:off x="5522026" y="8566428"/>
            <a:ext cx="78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 dirty="0">
                <a:solidFill>
                  <a:srgbClr val="BFC8CB"/>
                </a:solidFill>
              </a:rPr>
              <a:t>D-</a:t>
            </a:r>
            <a:r>
              <a:rPr lang="en-GB" b="1" dirty="0" err="1">
                <a:solidFill>
                  <a:srgbClr val="BFC8CB"/>
                </a:solidFill>
              </a:rPr>
              <a:t>dúr</a:t>
            </a:r>
            <a:endParaRPr lang="hu-HU" b="1" dirty="0">
              <a:solidFill>
                <a:srgbClr val="BFC8CB"/>
              </a:solidFill>
            </a:endParaRPr>
          </a:p>
        </p:txBody>
      </p:sp>
      <p:sp>
        <p:nvSpPr>
          <p:cNvPr id="11" name="Fél keret 10">
            <a:extLst>
              <a:ext uri="{FF2B5EF4-FFF2-40B4-BE49-F238E27FC236}">
                <a16:creationId xmlns:a16="http://schemas.microsoft.com/office/drawing/2014/main" id="{71AE04DA-A8EB-595E-95C7-9B5DC478114B}"/>
              </a:ext>
            </a:extLst>
          </p:cNvPr>
          <p:cNvSpPr/>
          <p:nvPr/>
        </p:nvSpPr>
        <p:spPr>
          <a:xfrm rot="2700000">
            <a:off x="5320777" y="8629892"/>
            <a:ext cx="156014" cy="156014"/>
          </a:xfrm>
          <a:prstGeom prst="halfFrame">
            <a:avLst>
              <a:gd name="adj1" fmla="val 24344"/>
              <a:gd name="adj2" fmla="val 25468"/>
            </a:avLst>
          </a:prstGeom>
          <a:solidFill>
            <a:srgbClr val="BFC8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2" name="Fél keret 11">
            <a:extLst>
              <a:ext uri="{FF2B5EF4-FFF2-40B4-BE49-F238E27FC236}">
                <a16:creationId xmlns:a16="http://schemas.microsoft.com/office/drawing/2014/main" id="{F24FC9A3-FB3C-39D4-C69D-2D6C6A66D238}"/>
              </a:ext>
            </a:extLst>
          </p:cNvPr>
          <p:cNvSpPr/>
          <p:nvPr/>
        </p:nvSpPr>
        <p:spPr>
          <a:xfrm rot="13500000">
            <a:off x="5320776" y="8734012"/>
            <a:ext cx="156014" cy="156014"/>
          </a:xfrm>
          <a:prstGeom prst="halfFrame">
            <a:avLst>
              <a:gd name="adj1" fmla="val 24344"/>
              <a:gd name="adj2" fmla="val 25468"/>
            </a:avLst>
          </a:prstGeom>
          <a:solidFill>
            <a:srgbClr val="BFC8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451406D6-CA2D-5949-EFDE-EEB8E9BF783C}"/>
              </a:ext>
            </a:extLst>
          </p:cNvPr>
          <p:cNvSpPr txBox="1"/>
          <p:nvPr/>
        </p:nvSpPr>
        <p:spPr>
          <a:xfrm>
            <a:off x="4767172" y="6469131"/>
            <a:ext cx="171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cap="small" dirty="0" err="1">
                <a:solidFill>
                  <a:schemeClr val="bg2"/>
                </a:solidFill>
              </a:rPr>
              <a:t>transzponálás</a:t>
            </a:r>
            <a:endParaRPr lang="hu-HU" b="1" cap="small" dirty="0">
              <a:solidFill>
                <a:schemeClr val="bg2"/>
              </a:solidFill>
            </a:endParaRP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47AB67EE-F2C6-1744-1692-A6421AE5572D}"/>
              </a:ext>
            </a:extLst>
          </p:cNvPr>
          <p:cNvSpPr txBox="1"/>
          <p:nvPr/>
        </p:nvSpPr>
        <p:spPr>
          <a:xfrm>
            <a:off x="5309271" y="6852521"/>
            <a:ext cx="630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BFC8CB"/>
                </a:solidFill>
              </a:rPr>
              <a:t>D-</a:t>
            </a:r>
            <a:r>
              <a:rPr lang="en-GB" sz="1400" dirty="0" err="1">
                <a:solidFill>
                  <a:srgbClr val="BFC8CB"/>
                </a:solidFill>
              </a:rPr>
              <a:t>dúr</a:t>
            </a:r>
            <a:endParaRPr lang="hu-HU" sz="1400" dirty="0">
              <a:solidFill>
                <a:srgbClr val="BFC8CB"/>
              </a:solidFill>
            </a:endParaRPr>
          </a:p>
        </p:txBody>
      </p:sp>
      <p:sp>
        <p:nvSpPr>
          <p:cNvPr id="27" name="Téglalap: lekerekített 26">
            <a:extLst>
              <a:ext uri="{FF2B5EF4-FFF2-40B4-BE49-F238E27FC236}">
                <a16:creationId xmlns:a16="http://schemas.microsoft.com/office/drawing/2014/main" id="{D7179BA5-01D2-2E75-F75A-2B0BBBEA47BD}"/>
              </a:ext>
            </a:extLst>
          </p:cNvPr>
          <p:cNvSpPr/>
          <p:nvPr/>
        </p:nvSpPr>
        <p:spPr>
          <a:xfrm>
            <a:off x="4836868" y="6862451"/>
            <a:ext cx="426702" cy="422536"/>
          </a:xfrm>
          <a:prstGeom prst="roundRect">
            <a:avLst>
              <a:gd name="adj" fmla="val 50000"/>
            </a:avLst>
          </a:prstGeom>
          <a:solidFill>
            <a:srgbClr val="343B3C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rgbClr val="BFC8CB"/>
              </a:solidFill>
            </a:endParaRP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F1F31571-D238-2040-FBC9-6D17F438F621}"/>
              </a:ext>
            </a:extLst>
          </p:cNvPr>
          <p:cNvSpPr txBox="1"/>
          <p:nvPr/>
        </p:nvSpPr>
        <p:spPr>
          <a:xfrm>
            <a:off x="5483997" y="7046389"/>
            <a:ext cx="280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>
                <a:solidFill>
                  <a:srgbClr val="BFC8CB"/>
                </a:solidFill>
              </a:rPr>
              <a:t>2</a:t>
            </a:r>
            <a:endParaRPr lang="hu-HU" sz="1400" b="1" dirty="0">
              <a:solidFill>
                <a:srgbClr val="BFC8CB"/>
              </a:solidFill>
            </a:endParaRPr>
          </a:p>
        </p:txBody>
      </p:sp>
      <p:sp>
        <p:nvSpPr>
          <p:cNvPr id="25" name="Fél keret 24">
            <a:extLst>
              <a:ext uri="{FF2B5EF4-FFF2-40B4-BE49-F238E27FC236}">
                <a16:creationId xmlns:a16="http://schemas.microsoft.com/office/drawing/2014/main" id="{DF88078C-0E82-944A-1058-B6FB5A4D99C4}"/>
              </a:ext>
            </a:extLst>
          </p:cNvPr>
          <p:cNvSpPr/>
          <p:nvPr/>
        </p:nvSpPr>
        <p:spPr>
          <a:xfrm rot="13500000">
            <a:off x="4978561" y="6979588"/>
            <a:ext cx="156014" cy="156014"/>
          </a:xfrm>
          <a:prstGeom prst="halfFrame">
            <a:avLst>
              <a:gd name="adj1" fmla="val 24344"/>
              <a:gd name="adj2" fmla="val 25468"/>
            </a:avLst>
          </a:prstGeom>
          <a:solidFill>
            <a:srgbClr val="BFC8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28" name="Téglalap: lekerekített 27">
            <a:extLst>
              <a:ext uri="{FF2B5EF4-FFF2-40B4-BE49-F238E27FC236}">
                <a16:creationId xmlns:a16="http://schemas.microsoft.com/office/drawing/2014/main" id="{AF815E37-31EF-2956-9FA5-352C384D9C1C}"/>
              </a:ext>
            </a:extLst>
          </p:cNvPr>
          <p:cNvSpPr/>
          <p:nvPr/>
        </p:nvSpPr>
        <p:spPr>
          <a:xfrm>
            <a:off x="5983963" y="6864841"/>
            <a:ext cx="426702" cy="422536"/>
          </a:xfrm>
          <a:prstGeom prst="roundRect">
            <a:avLst>
              <a:gd name="adj" fmla="val 50000"/>
            </a:avLst>
          </a:prstGeom>
          <a:solidFill>
            <a:srgbClr val="343B3C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rgbClr val="BFC8CB"/>
              </a:solidFill>
            </a:endParaRPr>
          </a:p>
        </p:txBody>
      </p:sp>
      <p:sp>
        <p:nvSpPr>
          <p:cNvPr id="24" name="Fél keret 23">
            <a:extLst>
              <a:ext uri="{FF2B5EF4-FFF2-40B4-BE49-F238E27FC236}">
                <a16:creationId xmlns:a16="http://schemas.microsoft.com/office/drawing/2014/main" id="{688421BD-DDA8-CEAF-E05C-7698D4BBFFF5}"/>
              </a:ext>
            </a:extLst>
          </p:cNvPr>
          <p:cNvSpPr/>
          <p:nvPr/>
        </p:nvSpPr>
        <p:spPr>
          <a:xfrm rot="2700000">
            <a:off x="6117456" y="7042332"/>
            <a:ext cx="156014" cy="156014"/>
          </a:xfrm>
          <a:prstGeom prst="halfFrame">
            <a:avLst>
              <a:gd name="adj1" fmla="val 24344"/>
              <a:gd name="adj2" fmla="val 25468"/>
            </a:avLst>
          </a:prstGeom>
          <a:solidFill>
            <a:srgbClr val="BFC8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CB4E410C-D09E-F8B5-45BF-EA2CCED92F9E}"/>
              </a:ext>
            </a:extLst>
          </p:cNvPr>
          <p:cNvSpPr txBox="1"/>
          <p:nvPr/>
        </p:nvSpPr>
        <p:spPr>
          <a:xfrm>
            <a:off x="4767172" y="7445586"/>
            <a:ext cx="100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cap="small" dirty="0">
                <a:solidFill>
                  <a:schemeClr val="bg2"/>
                </a:solidFill>
              </a:rPr>
              <a:t>capo</a:t>
            </a:r>
            <a:endParaRPr lang="hu-HU" b="1" cap="small" dirty="0">
              <a:solidFill>
                <a:schemeClr val="bg2"/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68B57313-0044-11A6-AC5F-9E8866CB8C5E}"/>
              </a:ext>
            </a:extLst>
          </p:cNvPr>
          <p:cNvSpPr txBox="1"/>
          <p:nvPr/>
        </p:nvSpPr>
        <p:spPr>
          <a:xfrm>
            <a:off x="5463961" y="7828749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solidFill>
                  <a:srgbClr val="BFC8CB"/>
                </a:solidFill>
              </a:rPr>
              <a:t>0</a:t>
            </a:r>
            <a:endParaRPr lang="hu-HU" sz="2000" dirty="0">
              <a:solidFill>
                <a:srgbClr val="BFC8CB"/>
              </a:solidFill>
            </a:endParaRP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CCCA54D-3E2D-E47B-6C1A-FEF78E464BAD}"/>
              </a:ext>
            </a:extLst>
          </p:cNvPr>
          <p:cNvSpPr/>
          <p:nvPr/>
        </p:nvSpPr>
        <p:spPr>
          <a:xfrm>
            <a:off x="4836868" y="7821138"/>
            <a:ext cx="426702" cy="422536"/>
          </a:xfrm>
          <a:prstGeom prst="roundRect">
            <a:avLst>
              <a:gd name="adj" fmla="val 50000"/>
            </a:avLst>
          </a:prstGeom>
          <a:solidFill>
            <a:srgbClr val="343B3C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BFC8CB"/>
                </a:solidFill>
              </a:rPr>
              <a:t>-</a:t>
            </a: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3971AEC7-9764-6EF8-1B4F-B6225E1B8251}"/>
              </a:ext>
            </a:extLst>
          </p:cNvPr>
          <p:cNvSpPr/>
          <p:nvPr/>
        </p:nvSpPr>
        <p:spPr>
          <a:xfrm>
            <a:off x="5983963" y="7823528"/>
            <a:ext cx="426702" cy="422536"/>
          </a:xfrm>
          <a:prstGeom prst="roundRect">
            <a:avLst>
              <a:gd name="adj" fmla="val 50000"/>
            </a:avLst>
          </a:prstGeom>
          <a:solidFill>
            <a:srgbClr val="343B3C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BFC8CB"/>
                </a:solidFill>
              </a:rPr>
              <a:t>+</a:t>
            </a:r>
          </a:p>
        </p:txBody>
      </p:sp>
      <p:sp>
        <p:nvSpPr>
          <p:cNvPr id="30" name="Téglalap: lekerekített 29">
            <a:extLst>
              <a:ext uri="{FF2B5EF4-FFF2-40B4-BE49-F238E27FC236}">
                <a16:creationId xmlns:a16="http://schemas.microsoft.com/office/drawing/2014/main" id="{FABA2827-ACFC-5A5F-3F9C-C615524A5948}"/>
              </a:ext>
            </a:extLst>
          </p:cNvPr>
          <p:cNvSpPr/>
          <p:nvPr/>
        </p:nvSpPr>
        <p:spPr>
          <a:xfrm>
            <a:off x="2083024" y="8566428"/>
            <a:ext cx="990321" cy="370613"/>
          </a:xfrm>
          <a:prstGeom prst="roundRect">
            <a:avLst/>
          </a:prstGeom>
          <a:solidFill>
            <a:srgbClr val="343B3C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Akkord</a:t>
            </a:r>
            <a:endParaRPr lang="en-GB" b="1" dirty="0">
              <a:solidFill>
                <a:srgbClr val="BFC8CB"/>
              </a:solidFill>
            </a:endParaRPr>
          </a:p>
        </p:txBody>
      </p:sp>
      <p:pic>
        <p:nvPicPr>
          <p:cNvPr id="7" name="Ábra 6" descr="Vonalas nyíl: forgatás balra egyszínű kitöltéssel">
            <a:extLst>
              <a:ext uri="{FF2B5EF4-FFF2-40B4-BE49-F238E27FC236}">
                <a16:creationId xmlns:a16="http://schemas.microsoft.com/office/drawing/2014/main" id="{45516897-7FFF-9660-750D-6EA445CD5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2509" y="8562649"/>
            <a:ext cx="370614" cy="37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63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FC9508D7-F714-F898-6A1B-7A4B478BBAB6}"/>
              </a:ext>
            </a:extLst>
          </p:cNvPr>
          <p:cNvSpPr/>
          <p:nvPr/>
        </p:nvSpPr>
        <p:spPr>
          <a:xfrm>
            <a:off x="571500" y="1912442"/>
            <a:ext cx="5577840" cy="11148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583FD146-8AE6-3451-F60C-0FF5D3A8A74A}"/>
              </a:ext>
            </a:extLst>
          </p:cNvPr>
          <p:cNvSpPr txBox="1"/>
          <p:nvPr/>
        </p:nvSpPr>
        <p:spPr>
          <a:xfrm>
            <a:off x="708660" y="2153954"/>
            <a:ext cx="4821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Online </a:t>
            </a:r>
            <a:r>
              <a:rPr lang="en-GB" sz="3600" dirty="0" err="1">
                <a:solidFill>
                  <a:schemeClr val="bg1"/>
                </a:solidFill>
              </a:rPr>
              <a:t>tárak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letöltése</a:t>
            </a:r>
            <a:r>
              <a:rPr lang="en-GB" sz="36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9938C153-A287-4666-71B0-D53766CD440D}"/>
              </a:ext>
            </a:extLst>
          </p:cNvPr>
          <p:cNvSpPr txBox="1"/>
          <p:nvPr/>
        </p:nvSpPr>
        <p:spPr>
          <a:xfrm>
            <a:off x="1507352" y="3300710"/>
            <a:ext cx="3241593" cy="3261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 err="1">
                <a:solidFill>
                  <a:schemeClr val="bg1"/>
                </a:solidFill>
              </a:rPr>
              <a:t>Sófár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Kottatár</a:t>
            </a:r>
            <a:endParaRPr lang="en-GB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2800" dirty="0" err="1">
                <a:solidFill>
                  <a:schemeClr val="bg1"/>
                </a:solidFill>
              </a:rPr>
              <a:t>Teszt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Tár</a:t>
            </a:r>
            <a:endParaRPr lang="en-GB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2800" dirty="0" err="1">
                <a:solidFill>
                  <a:schemeClr val="bg1"/>
                </a:solidFill>
              </a:rPr>
              <a:t>Refisz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Kottatár</a:t>
            </a:r>
            <a:endParaRPr lang="en-GB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</a:rPr>
              <a:t>csecsy.hu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</a:rPr>
              <a:t>Benedek </a:t>
            </a:r>
            <a:r>
              <a:rPr lang="en-GB" sz="2800" dirty="0" err="1">
                <a:solidFill>
                  <a:schemeClr val="bg1"/>
                </a:solidFill>
              </a:rPr>
              <a:t>OpenSong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36072419-FBB2-513A-C001-E6569B90A297}"/>
              </a:ext>
            </a:extLst>
          </p:cNvPr>
          <p:cNvSpPr/>
          <p:nvPr/>
        </p:nvSpPr>
        <p:spPr>
          <a:xfrm rot="16200000">
            <a:off x="1019786" y="5450501"/>
            <a:ext cx="322600" cy="322600"/>
          </a:xfrm>
          <a:custGeom>
            <a:avLst/>
            <a:gdLst>
              <a:gd name="connsiteX0" fmla="*/ 285750 w 571500"/>
              <a:gd name="connsiteY0" fmla="*/ 0 h 571500"/>
              <a:gd name="connsiteX1" fmla="*/ 285750 w 571500"/>
              <a:gd name="connsiteY1" fmla="*/ 142875 h 571500"/>
              <a:gd name="connsiteX2" fmla="*/ 142875 w 571500"/>
              <a:gd name="connsiteY2" fmla="*/ 285750 h 571500"/>
              <a:gd name="connsiteX3" fmla="*/ 285750 w 571500"/>
              <a:gd name="connsiteY3" fmla="*/ 428625 h 571500"/>
              <a:gd name="connsiteX4" fmla="*/ 428625 w 571500"/>
              <a:gd name="connsiteY4" fmla="*/ 285750 h 571500"/>
              <a:gd name="connsiteX5" fmla="*/ 571500 w 571500"/>
              <a:gd name="connsiteY5" fmla="*/ 285750 h 571500"/>
              <a:gd name="connsiteX6" fmla="*/ 285750 w 571500"/>
              <a:gd name="connsiteY6" fmla="*/ 571500 h 571500"/>
              <a:gd name="connsiteX7" fmla="*/ 0 w 571500"/>
              <a:gd name="connsiteY7" fmla="*/ 285750 h 571500"/>
              <a:gd name="connsiteX8" fmla="*/ 285750 w 571500"/>
              <a:gd name="connsiteY8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1500" h="571500">
                <a:moveTo>
                  <a:pt x="285750" y="0"/>
                </a:moveTo>
                <a:lnTo>
                  <a:pt x="285750" y="142875"/>
                </a:lnTo>
                <a:cubicBezTo>
                  <a:pt x="206842" y="142875"/>
                  <a:pt x="142875" y="206842"/>
                  <a:pt x="142875" y="285750"/>
                </a:cubicBezTo>
                <a:cubicBezTo>
                  <a:pt x="142875" y="364658"/>
                  <a:pt x="206842" y="428625"/>
                  <a:pt x="285750" y="428625"/>
                </a:cubicBezTo>
                <a:cubicBezTo>
                  <a:pt x="364658" y="428625"/>
                  <a:pt x="428625" y="364658"/>
                  <a:pt x="428625" y="285750"/>
                </a:cubicBezTo>
                <a:lnTo>
                  <a:pt x="571500" y="285750"/>
                </a:lnTo>
                <a:cubicBezTo>
                  <a:pt x="571500" y="443565"/>
                  <a:pt x="443565" y="571500"/>
                  <a:pt x="285750" y="571500"/>
                </a:cubicBezTo>
                <a:cubicBezTo>
                  <a:pt x="127935" y="571500"/>
                  <a:pt x="0" y="443565"/>
                  <a:pt x="0" y="285750"/>
                </a:cubicBezTo>
                <a:cubicBezTo>
                  <a:pt x="0" y="127935"/>
                  <a:pt x="127935" y="0"/>
                  <a:pt x="28575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Szabadkézi sokszög: alakzat 14">
            <a:extLst>
              <a:ext uri="{FF2B5EF4-FFF2-40B4-BE49-F238E27FC236}">
                <a16:creationId xmlns:a16="http://schemas.microsoft.com/office/drawing/2014/main" id="{0A2764D6-D6BA-ECD0-B439-D95BFE5018FB}"/>
              </a:ext>
            </a:extLst>
          </p:cNvPr>
          <p:cNvSpPr/>
          <p:nvPr/>
        </p:nvSpPr>
        <p:spPr>
          <a:xfrm rot="3905854">
            <a:off x="1019786" y="6083913"/>
            <a:ext cx="322600" cy="322600"/>
          </a:xfrm>
          <a:custGeom>
            <a:avLst/>
            <a:gdLst>
              <a:gd name="connsiteX0" fmla="*/ 285750 w 571500"/>
              <a:gd name="connsiteY0" fmla="*/ 0 h 571500"/>
              <a:gd name="connsiteX1" fmla="*/ 285750 w 571500"/>
              <a:gd name="connsiteY1" fmla="*/ 142875 h 571500"/>
              <a:gd name="connsiteX2" fmla="*/ 142875 w 571500"/>
              <a:gd name="connsiteY2" fmla="*/ 285750 h 571500"/>
              <a:gd name="connsiteX3" fmla="*/ 285750 w 571500"/>
              <a:gd name="connsiteY3" fmla="*/ 428625 h 571500"/>
              <a:gd name="connsiteX4" fmla="*/ 428625 w 571500"/>
              <a:gd name="connsiteY4" fmla="*/ 285750 h 571500"/>
              <a:gd name="connsiteX5" fmla="*/ 571500 w 571500"/>
              <a:gd name="connsiteY5" fmla="*/ 285750 h 571500"/>
              <a:gd name="connsiteX6" fmla="*/ 285750 w 571500"/>
              <a:gd name="connsiteY6" fmla="*/ 571500 h 571500"/>
              <a:gd name="connsiteX7" fmla="*/ 0 w 571500"/>
              <a:gd name="connsiteY7" fmla="*/ 285750 h 571500"/>
              <a:gd name="connsiteX8" fmla="*/ 285750 w 571500"/>
              <a:gd name="connsiteY8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1500" h="571500">
                <a:moveTo>
                  <a:pt x="285750" y="0"/>
                </a:moveTo>
                <a:lnTo>
                  <a:pt x="285750" y="142875"/>
                </a:lnTo>
                <a:cubicBezTo>
                  <a:pt x="206842" y="142875"/>
                  <a:pt x="142875" y="206842"/>
                  <a:pt x="142875" y="285750"/>
                </a:cubicBezTo>
                <a:cubicBezTo>
                  <a:pt x="142875" y="364658"/>
                  <a:pt x="206842" y="428625"/>
                  <a:pt x="285750" y="428625"/>
                </a:cubicBezTo>
                <a:cubicBezTo>
                  <a:pt x="364658" y="428625"/>
                  <a:pt x="428625" y="364658"/>
                  <a:pt x="428625" y="285750"/>
                </a:cubicBezTo>
                <a:lnTo>
                  <a:pt x="571500" y="285750"/>
                </a:lnTo>
                <a:cubicBezTo>
                  <a:pt x="571500" y="443565"/>
                  <a:pt x="443565" y="571500"/>
                  <a:pt x="285750" y="571500"/>
                </a:cubicBezTo>
                <a:cubicBezTo>
                  <a:pt x="127935" y="571500"/>
                  <a:pt x="0" y="443565"/>
                  <a:pt x="0" y="285750"/>
                </a:cubicBezTo>
                <a:cubicBezTo>
                  <a:pt x="0" y="127935"/>
                  <a:pt x="127935" y="0"/>
                  <a:pt x="285750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7" name="Ábra 16" descr="Pipa egyszínű kitöltéssel">
            <a:extLst>
              <a:ext uri="{FF2B5EF4-FFF2-40B4-BE49-F238E27FC236}">
                <a16:creationId xmlns:a16="http://schemas.microsoft.com/office/drawing/2014/main" id="{72EBFD47-3FEB-A4DC-266B-B44A5907C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6800" y="3499213"/>
            <a:ext cx="388572" cy="388572"/>
          </a:xfrm>
          <a:prstGeom prst="rect">
            <a:avLst/>
          </a:prstGeom>
        </p:spPr>
      </p:pic>
      <p:pic>
        <p:nvPicPr>
          <p:cNvPr id="18" name="Ábra 17" descr="Pipa egyszínű kitöltéssel">
            <a:extLst>
              <a:ext uri="{FF2B5EF4-FFF2-40B4-BE49-F238E27FC236}">
                <a16:creationId xmlns:a16="http://schemas.microsoft.com/office/drawing/2014/main" id="{13AB499F-0524-FCB7-32D2-D4CE99112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9276" y="4144547"/>
            <a:ext cx="388572" cy="388572"/>
          </a:xfrm>
          <a:prstGeom prst="rect">
            <a:avLst/>
          </a:prstGeom>
        </p:spPr>
      </p:pic>
      <p:pic>
        <p:nvPicPr>
          <p:cNvPr id="19" name="Ábra 18" descr="Pipa egyszínű kitöltéssel">
            <a:extLst>
              <a:ext uri="{FF2B5EF4-FFF2-40B4-BE49-F238E27FC236}">
                <a16:creationId xmlns:a16="http://schemas.microsoft.com/office/drawing/2014/main" id="{27DD2D7C-F272-D6DC-85C2-28D3CF2CA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752" y="4789881"/>
            <a:ext cx="388572" cy="388572"/>
          </a:xfrm>
          <a:prstGeom prst="rect">
            <a:avLst/>
          </a:prstGeom>
        </p:spPr>
      </p:pic>
      <p:sp>
        <p:nvSpPr>
          <p:cNvPr id="20" name="Téglalap 19">
            <a:extLst>
              <a:ext uri="{FF2B5EF4-FFF2-40B4-BE49-F238E27FC236}">
                <a16:creationId xmlns:a16="http://schemas.microsoft.com/office/drawing/2014/main" id="{09B119C1-848B-AE3C-0F5F-C1E6D6326147}"/>
              </a:ext>
            </a:extLst>
          </p:cNvPr>
          <p:cNvSpPr/>
          <p:nvPr/>
        </p:nvSpPr>
        <p:spPr>
          <a:xfrm>
            <a:off x="648970" y="2943826"/>
            <a:ext cx="4160520" cy="8065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460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8EBE0-E8F0-0AF1-B61E-3035602F9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76FBA70B-C6B5-B22C-00F7-AEB42B5979A5}"/>
              </a:ext>
            </a:extLst>
          </p:cNvPr>
          <p:cNvSpPr/>
          <p:nvPr/>
        </p:nvSpPr>
        <p:spPr>
          <a:xfrm>
            <a:off x="4667250" y="6057901"/>
            <a:ext cx="1963115" cy="2300288"/>
          </a:xfrm>
          <a:prstGeom prst="roundRect">
            <a:avLst>
              <a:gd name="adj" fmla="val 8956"/>
            </a:avLst>
          </a:prstGeom>
          <a:solidFill>
            <a:srgbClr val="2630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79497CCD-C780-5F74-5A48-19EDA8AE485F}"/>
              </a:ext>
            </a:extLst>
          </p:cNvPr>
          <p:cNvSpPr/>
          <p:nvPr/>
        </p:nvSpPr>
        <p:spPr>
          <a:xfrm>
            <a:off x="4767172" y="6464615"/>
            <a:ext cx="1740308" cy="370613"/>
          </a:xfrm>
          <a:prstGeom prst="roundRect">
            <a:avLst/>
          </a:prstGeom>
          <a:solidFill>
            <a:srgbClr val="343B3C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BFC8CB"/>
                </a:solidFill>
              </a:rPr>
              <a:t>C-</a:t>
            </a:r>
            <a:r>
              <a:rPr lang="en-GB" dirty="0" err="1">
                <a:solidFill>
                  <a:srgbClr val="BFC8CB"/>
                </a:solidFill>
              </a:rPr>
              <a:t>dúr</a:t>
            </a:r>
            <a:r>
              <a:rPr lang="en-GB" dirty="0">
                <a:solidFill>
                  <a:srgbClr val="BFC8CB"/>
                </a:solidFill>
              </a:rPr>
              <a:t>, g#-moll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E6514879-3A0F-46EB-F8DC-72266AEED653}"/>
              </a:ext>
            </a:extLst>
          </p:cNvPr>
          <p:cNvSpPr/>
          <p:nvPr/>
        </p:nvSpPr>
        <p:spPr>
          <a:xfrm>
            <a:off x="0" y="8358188"/>
            <a:ext cx="6858000" cy="785812"/>
          </a:xfrm>
          <a:prstGeom prst="rect">
            <a:avLst/>
          </a:prstGeom>
          <a:solidFill>
            <a:srgbClr val="2630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87DADC1-CFD2-E4FF-8534-E6BF8F8EC8F6}"/>
              </a:ext>
            </a:extLst>
          </p:cNvPr>
          <p:cNvSpPr txBox="1"/>
          <p:nvPr/>
        </p:nvSpPr>
        <p:spPr>
          <a:xfrm>
            <a:off x="185738" y="8566428"/>
            <a:ext cx="71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Kotta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68EEB890-AB9B-74F0-D896-5D2A93640E8E}"/>
              </a:ext>
            </a:extLst>
          </p:cNvPr>
          <p:cNvSpPr txBox="1"/>
          <p:nvPr/>
        </p:nvSpPr>
        <p:spPr>
          <a:xfrm>
            <a:off x="1345480" y="856642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PDF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2FA4B7A-A6C0-F512-F455-4F124E0C957F}"/>
              </a:ext>
            </a:extLst>
          </p:cNvPr>
          <p:cNvSpPr txBox="1"/>
          <p:nvPr/>
        </p:nvSpPr>
        <p:spPr>
          <a:xfrm>
            <a:off x="2083024" y="8566428"/>
            <a:ext cx="87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Akkord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CF17F2D2-D89F-2D79-BA52-E9788A70CA7B}"/>
              </a:ext>
            </a:extLst>
          </p:cNvPr>
          <p:cNvSpPr/>
          <p:nvPr/>
        </p:nvSpPr>
        <p:spPr>
          <a:xfrm>
            <a:off x="215856" y="8566428"/>
            <a:ext cx="990321" cy="370613"/>
          </a:xfrm>
          <a:prstGeom prst="roundRect">
            <a:avLst/>
          </a:prstGeom>
          <a:solidFill>
            <a:srgbClr val="343B3C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Kotta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6CA3BF75-BF3A-9121-1B6A-A3256A47564F}"/>
              </a:ext>
            </a:extLst>
          </p:cNvPr>
          <p:cNvSpPr txBox="1"/>
          <p:nvPr/>
        </p:nvSpPr>
        <p:spPr>
          <a:xfrm>
            <a:off x="4767172" y="6095283"/>
            <a:ext cx="73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cap="small" dirty="0" err="1">
                <a:solidFill>
                  <a:schemeClr val="bg2"/>
                </a:solidFill>
              </a:rPr>
              <a:t>kotta</a:t>
            </a:r>
            <a:endParaRPr lang="hu-HU" b="1" cap="small" dirty="0">
              <a:solidFill>
                <a:schemeClr val="bg2"/>
              </a:solidFill>
            </a:endParaRP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FC05CD95-DABE-0D74-563D-1222C5A26F04}"/>
              </a:ext>
            </a:extLst>
          </p:cNvPr>
          <p:cNvSpPr/>
          <p:nvPr/>
        </p:nvSpPr>
        <p:spPr>
          <a:xfrm>
            <a:off x="4767172" y="6858161"/>
            <a:ext cx="1740308" cy="370613"/>
          </a:xfrm>
          <a:prstGeom prst="round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rgbClr val="BFC8CB"/>
                </a:solidFill>
              </a:rPr>
              <a:t>F-</a:t>
            </a:r>
            <a:r>
              <a:rPr lang="en-GB" dirty="0" err="1">
                <a:solidFill>
                  <a:srgbClr val="BFC8CB"/>
                </a:solidFill>
              </a:rPr>
              <a:t>dúr</a:t>
            </a:r>
            <a:r>
              <a:rPr lang="en-GB" dirty="0">
                <a:solidFill>
                  <a:srgbClr val="BFC8CB"/>
                </a:solidFill>
              </a:rPr>
              <a:t>, d#-moll</a:t>
            </a:r>
          </a:p>
        </p:txBody>
      </p: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1FC35502-74D8-9201-D6B4-F05AA97ADC10}"/>
              </a:ext>
            </a:extLst>
          </p:cNvPr>
          <p:cNvCxnSpPr/>
          <p:nvPr/>
        </p:nvCxnSpPr>
        <p:spPr>
          <a:xfrm>
            <a:off x="5088051" y="7334565"/>
            <a:ext cx="10985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DD32DC2D-56DA-95D4-A5EE-4B12F57360AD}"/>
              </a:ext>
            </a:extLst>
          </p:cNvPr>
          <p:cNvSpPr txBox="1"/>
          <p:nvPr/>
        </p:nvSpPr>
        <p:spPr>
          <a:xfrm>
            <a:off x="4767172" y="7402581"/>
            <a:ext cx="100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cap="small" dirty="0" err="1">
                <a:solidFill>
                  <a:schemeClr val="bg2"/>
                </a:solidFill>
              </a:rPr>
              <a:t>akkord</a:t>
            </a:r>
            <a:endParaRPr lang="hu-HU" b="1" cap="small" dirty="0">
              <a:solidFill>
                <a:schemeClr val="bg2"/>
              </a:solidFill>
            </a:endParaRPr>
          </a:p>
        </p:txBody>
      </p:sp>
      <p:pic>
        <p:nvPicPr>
          <p:cNvPr id="22" name="Ábra 21" descr="Hivatkozás egyszínű kitöltéssel">
            <a:extLst>
              <a:ext uri="{FF2B5EF4-FFF2-40B4-BE49-F238E27FC236}">
                <a16:creationId xmlns:a16="http://schemas.microsoft.com/office/drawing/2014/main" id="{6D440E40-30A3-B878-6D02-93D1FCCED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8201" y="6910117"/>
            <a:ext cx="266700" cy="266700"/>
          </a:xfrm>
          <a:prstGeom prst="rect">
            <a:avLst/>
          </a:prstGeom>
        </p:spPr>
      </p:pic>
      <p:sp>
        <p:nvSpPr>
          <p:cNvPr id="27" name="Téglalap: lekerekített 26">
            <a:extLst>
              <a:ext uri="{FF2B5EF4-FFF2-40B4-BE49-F238E27FC236}">
                <a16:creationId xmlns:a16="http://schemas.microsoft.com/office/drawing/2014/main" id="{976B6DF7-0643-6935-8863-EE84E5E17AD2}"/>
              </a:ext>
            </a:extLst>
          </p:cNvPr>
          <p:cNvSpPr/>
          <p:nvPr/>
        </p:nvSpPr>
        <p:spPr>
          <a:xfrm>
            <a:off x="4836868" y="7795901"/>
            <a:ext cx="426702" cy="422536"/>
          </a:xfrm>
          <a:prstGeom prst="roundRect">
            <a:avLst>
              <a:gd name="adj" fmla="val 50000"/>
            </a:avLst>
          </a:prstGeom>
          <a:solidFill>
            <a:srgbClr val="343B3C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rgbClr val="BFC8CB"/>
              </a:solidFill>
            </a:endParaRPr>
          </a:p>
        </p:txBody>
      </p:sp>
      <p:sp>
        <p:nvSpPr>
          <p:cNvPr id="25" name="Fél keret 24">
            <a:extLst>
              <a:ext uri="{FF2B5EF4-FFF2-40B4-BE49-F238E27FC236}">
                <a16:creationId xmlns:a16="http://schemas.microsoft.com/office/drawing/2014/main" id="{AE2E46C0-B12D-992A-3F80-04AA639CF8E2}"/>
              </a:ext>
            </a:extLst>
          </p:cNvPr>
          <p:cNvSpPr/>
          <p:nvPr/>
        </p:nvSpPr>
        <p:spPr>
          <a:xfrm rot="13500000">
            <a:off x="4978561" y="7913038"/>
            <a:ext cx="156014" cy="156014"/>
          </a:xfrm>
          <a:prstGeom prst="halfFrame">
            <a:avLst>
              <a:gd name="adj1" fmla="val 24344"/>
              <a:gd name="adj2" fmla="val 25468"/>
            </a:avLst>
          </a:prstGeom>
          <a:solidFill>
            <a:srgbClr val="BFC8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28" name="Téglalap: lekerekített 27">
            <a:extLst>
              <a:ext uri="{FF2B5EF4-FFF2-40B4-BE49-F238E27FC236}">
                <a16:creationId xmlns:a16="http://schemas.microsoft.com/office/drawing/2014/main" id="{C5757968-84CD-CE14-6902-4DF98658C074}"/>
              </a:ext>
            </a:extLst>
          </p:cNvPr>
          <p:cNvSpPr/>
          <p:nvPr/>
        </p:nvSpPr>
        <p:spPr>
          <a:xfrm>
            <a:off x="5983963" y="7798291"/>
            <a:ext cx="426702" cy="422536"/>
          </a:xfrm>
          <a:prstGeom prst="roundRect">
            <a:avLst>
              <a:gd name="adj" fmla="val 50000"/>
            </a:avLst>
          </a:prstGeom>
          <a:solidFill>
            <a:srgbClr val="343B3C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rgbClr val="BFC8CB"/>
              </a:solidFill>
            </a:endParaRPr>
          </a:p>
        </p:txBody>
      </p:sp>
      <p:sp>
        <p:nvSpPr>
          <p:cNvPr id="24" name="Fél keret 23">
            <a:extLst>
              <a:ext uri="{FF2B5EF4-FFF2-40B4-BE49-F238E27FC236}">
                <a16:creationId xmlns:a16="http://schemas.microsoft.com/office/drawing/2014/main" id="{5175FFED-D7AC-39D5-7515-51DDCF51B1F3}"/>
              </a:ext>
            </a:extLst>
          </p:cNvPr>
          <p:cNvSpPr/>
          <p:nvPr/>
        </p:nvSpPr>
        <p:spPr>
          <a:xfrm rot="2700000">
            <a:off x="6117456" y="7975782"/>
            <a:ext cx="156014" cy="156014"/>
          </a:xfrm>
          <a:prstGeom prst="halfFrame">
            <a:avLst>
              <a:gd name="adj1" fmla="val 24344"/>
              <a:gd name="adj2" fmla="val 25468"/>
            </a:avLst>
          </a:prstGeom>
          <a:solidFill>
            <a:srgbClr val="BFC8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3" name="Fél keret 2">
            <a:extLst>
              <a:ext uri="{FF2B5EF4-FFF2-40B4-BE49-F238E27FC236}">
                <a16:creationId xmlns:a16="http://schemas.microsoft.com/office/drawing/2014/main" id="{435B0359-686B-C450-395E-F27E015B8DC6}"/>
              </a:ext>
            </a:extLst>
          </p:cNvPr>
          <p:cNvSpPr/>
          <p:nvPr/>
        </p:nvSpPr>
        <p:spPr>
          <a:xfrm rot="2700000">
            <a:off x="4813245" y="8629891"/>
            <a:ext cx="156014" cy="156014"/>
          </a:xfrm>
          <a:prstGeom prst="halfFrame">
            <a:avLst>
              <a:gd name="adj1" fmla="val 24344"/>
              <a:gd name="adj2" fmla="val 25468"/>
            </a:avLst>
          </a:prstGeom>
          <a:solidFill>
            <a:srgbClr val="BFC8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8" name="Fél keret 7">
            <a:extLst>
              <a:ext uri="{FF2B5EF4-FFF2-40B4-BE49-F238E27FC236}">
                <a16:creationId xmlns:a16="http://schemas.microsoft.com/office/drawing/2014/main" id="{3477B9CC-8B57-55F8-024B-F4E984FB774E}"/>
              </a:ext>
            </a:extLst>
          </p:cNvPr>
          <p:cNvSpPr/>
          <p:nvPr/>
        </p:nvSpPr>
        <p:spPr>
          <a:xfrm rot="13500000">
            <a:off x="4813244" y="8734011"/>
            <a:ext cx="156014" cy="156014"/>
          </a:xfrm>
          <a:prstGeom prst="halfFrame">
            <a:avLst>
              <a:gd name="adj1" fmla="val 24344"/>
              <a:gd name="adj2" fmla="val 25468"/>
            </a:avLst>
          </a:prstGeom>
          <a:solidFill>
            <a:srgbClr val="BFC8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35181EB3-DB90-1AA2-04B1-ADF8DD761AD6}"/>
              </a:ext>
            </a:extLst>
          </p:cNvPr>
          <p:cNvSpPr txBox="1"/>
          <p:nvPr/>
        </p:nvSpPr>
        <p:spPr>
          <a:xfrm>
            <a:off x="5463961" y="7828749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solidFill>
                  <a:srgbClr val="BFC8CB"/>
                </a:solidFill>
              </a:rPr>
              <a:t>0</a:t>
            </a:r>
            <a:endParaRPr lang="hu-HU" sz="2000" b="1" dirty="0">
              <a:solidFill>
                <a:srgbClr val="BFC8CB"/>
              </a:solidFill>
            </a:endParaRPr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1ED2D996-7A72-9FCF-9857-08AEC25BF209}"/>
              </a:ext>
            </a:extLst>
          </p:cNvPr>
          <p:cNvSpPr txBox="1"/>
          <p:nvPr/>
        </p:nvSpPr>
        <p:spPr>
          <a:xfrm>
            <a:off x="4973751" y="8572055"/>
            <a:ext cx="1642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rgbClr val="BFC8CB"/>
                </a:solidFill>
              </a:rPr>
              <a:t>C-</a:t>
            </a:r>
            <a:r>
              <a:rPr lang="en-GB" dirty="0" err="1">
                <a:solidFill>
                  <a:srgbClr val="BFC8CB"/>
                </a:solidFill>
              </a:rPr>
              <a:t>dúr</a:t>
            </a:r>
            <a:r>
              <a:rPr lang="en-GB" dirty="0">
                <a:solidFill>
                  <a:srgbClr val="BFC8CB"/>
                </a:solidFill>
              </a:rPr>
              <a:t>, g#-moll</a:t>
            </a:r>
          </a:p>
        </p:txBody>
      </p:sp>
    </p:spTree>
    <p:extLst>
      <p:ext uri="{BB962C8B-B14F-4D97-AF65-F5344CB8AC3E}">
        <p14:creationId xmlns:p14="http://schemas.microsoft.com/office/powerpoint/2010/main" val="2148660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8F96D-84E4-AD12-28F9-313039F98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948AD940-A397-B468-888E-803FC2348F40}"/>
              </a:ext>
            </a:extLst>
          </p:cNvPr>
          <p:cNvSpPr/>
          <p:nvPr/>
        </p:nvSpPr>
        <p:spPr>
          <a:xfrm>
            <a:off x="4667250" y="6362699"/>
            <a:ext cx="1963115" cy="1995489"/>
          </a:xfrm>
          <a:prstGeom prst="roundRect">
            <a:avLst>
              <a:gd name="adj" fmla="val 8956"/>
            </a:avLst>
          </a:prstGeom>
          <a:solidFill>
            <a:srgbClr val="2630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081AB15E-4AE8-99B1-D4E1-4B88BBD676CA}"/>
              </a:ext>
            </a:extLst>
          </p:cNvPr>
          <p:cNvSpPr/>
          <p:nvPr/>
        </p:nvSpPr>
        <p:spPr>
          <a:xfrm>
            <a:off x="0" y="8358188"/>
            <a:ext cx="6858000" cy="785812"/>
          </a:xfrm>
          <a:prstGeom prst="rect">
            <a:avLst/>
          </a:prstGeom>
          <a:solidFill>
            <a:srgbClr val="2630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B477DB94-04CF-24E9-8229-61FCEB6C981F}"/>
              </a:ext>
            </a:extLst>
          </p:cNvPr>
          <p:cNvSpPr txBox="1"/>
          <p:nvPr/>
        </p:nvSpPr>
        <p:spPr>
          <a:xfrm>
            <a:off x="353140" y="8566428"/>
            <a:ext cx="71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Kotta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4A5CFF35-AA94-F775-AF53-7AFF39CDDE7C}"/>
              </a:ext>
            </a:extLst>
          </p:cNvPr>
          <p:cNvSpPr txBox="1"/>
          <p:nvPr/>
        </p:nvSpPr>
        <p:spPr>
          <a:xfrm>
            <a:off x="1345480" y="856642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PDF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8A3F6D4-2D5D-C661-34C9-0DF128DF5BD7}"/>
              </a:ext>
            </a:extLst>
          </p:cNvPr>
          <p:cNvSpPr txBox="1"/>
          <p:nvPr/>
        </p:nvSpPr>
        <p:spPr>
          <a:xfrm>
            <a:off x="4986894" y="8566428"/>
            <a:ext cx="159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i="1" dirty="0" err="1">
                <a:solidFill>
                  <a:srgbClr val="BFC8CB"/>
                </a:solidFill>
              </a:rPr>
              <a:t>transzponálás</a:t>
            </a:r>
            <a:endParaRPr lang="hu-HU" i="1" dirty="0">
              <a:solidFill>
                <a:srgbClr val="BFC8CB"/>
              </a:solidFill>
            </a:endParaRPr>
          </a:p>
        </p:txBody>
      </p:sp>
      <p:sp>
        <p:nvSpPr>
          <p:cNvPr id="11" name="Fél keret 10">
            <a:extLst>
              <a:ext uri="{FF2B5EF4-FFF2-40B4-BE49-F238E27FC236}">
                <a16:creationId xmlns:a16="http://schemas.microsoft.com/office/drawing/2014/main" id="{78F45743-43E9-1B9E-1C34-58FB851C4E60}"/>
              </a:ext>
            </a:extLst>
          </p:cNvPr>
          <p:cNvSpPr/>
          <p:nvPr/>
        </p:nvSpPr>
        <p:spPr>
          <a:xfrm rot="2700000">
            <a:off x="4775947" y="8629892"/>
            <a:ext cx="156014" cy="156014"/>
          </a:xfrm>
          <a:prstGeom prst="halfFrame">
            <a:avLst>
              <a:gd name="adj1" fmla="val 24344"/>
              <a:gd name="adj2" fmla="val 25468"/>
            </a:avLst>
          </a:prstGeom>
          <a:solidFill>
            <a:srgbClr val="BFC8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2" name="Fél keret 11">
            <a:extLst>
              <a:ext uri="{FF2B5EF4-FFF2-40B4-BE49-F238E27FC236}">
                <a16:creationId xmlns:a16="http://schemas.microsoft.com/office/drawing/2014/main" id="{E0E4696B-033B-909A-E449-18FF81599DF9}"/>
              </a:ext>
            </a:extLst>
          </p:cNvPr>
          <p:cNvSpPr/>
          <p:nvPr/>
        </p:nvSpPr>
        <p:spPr>
          <a:xfrm rot="13500000">
            <a:off x="4775946" y="8734012"/>
            <a:ext cx="156014" cy="156014"/>
          </a:xfrm>
          <a:prstGeom prst="halfFrame">
            <a:avLst>
              <a:gd name="adj1" fmla="val 24344"/>
              <a:gd name="adj2" fmla="val 25468"/>
            </a:avLst>
          </a:prstGeom>
          <a:solidFill>
            <a:srgbClr val="BFC8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FDAA5692-EC79-FD45-AAAC-8E17AC1E1C52}"/>
              </a:ext>
            </a:extLst>
          </p:cNvPr>
          <p:cNvSpPr txBox="1"/>
          <p:nvPr/>
        </p:nvSpPr>
        <p:spPr>
          <a:xfrm>
            <a:off x="4767172" y="6469131"/>
            <a:ext cx="171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cap="small" dirty="0" err="1">
                <a:solidFill>
                  <a:schemeClr val="bg2"/>
                </a:solidFill>
              </a:rPr>
              <a:t>transzponálás</a:t>
            </a:r>
            <a:endParaRPr lang="hu-HU" b="1" cap="small" dirty="0">
              <a:solidFill>
                <a:schemeClr val="bg2"/>
              </a:solidFill>
            </a:endParaRPr>
          </a:p>
        </p:txBody>
      </p:sp>
      <p:sp>
        <p:nvSpPr>
          <p:cNvPr id="27" name="Téglalap: lekerekített 26">
            <a:extLst>
              <a:ext uri="{FF2B5EF4-FFF2-40B4-BE49-F238E27FC236}">
                <a16:creationId xmlns:a16="http://schemas.microsoft.com/office/drawing/2014/main" id="{B6F87868-FB4F-5729-C988-574044138422}"/>
              </a:ext>
            </a:extLst>
          </p:cNvPr>
          <p:cNvSpPr/>
          <p:nvPr/>
        </p:nvSpPr>
        <p:spPr>
          <a:xfrm>
            <a:off x="4836868" y="6862451"/>
            <a:ext cx="426702" cy="422536"/>
          </a:xfrm>
          <a:prstGeom prst="roundRect">
            <a:avLst>
              <a:gd name="adj" fmla="val 50000"/>
            </a:avLst>
          </a:prstGeom>
          <a:solidFill>
            <a:srgbClr val="343B3C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rgbClr val="BFC8CB"/>
              </a:solidFill>
            </a:endParaRPr>
          </a:p>
        </p:txBody>
      </p:sp>
      <p:sp>
        <p:nvSpPr>
          <p:cNvPr id="25" name="Fél keret 24">
            <a:extLst>
              <a:ext uri="{FF2B5EF4-FFF2-40B4-BE49-F238E27FC236}">
                <a16:creationId xmlns:a16="http://schemas.microsoft.com/office/drawing/2014/main" id="{8C05531A-41DF-26DE-A223-EA9F0A4F8970}"/>
              </a:ext>
            </a:extLst>
          </p:cNvPr>
          <p:cNvSpPr/>
          <p:nvPr/>
        </p:nvSpPr>
        <p:spPr>
          <a:xfrm rot="13500000">
            <a:off x="4978561" y="6979588"/>
            <a:ext cx="156014" cy="156014"/>
          </a:xfrm>
          <a:prstGeom prst="halfFrame">
            <a:avLst>
              <a:gd name="adj1" fmla="val 24344"/>
              <a:gd name="adj2" fmla="val 25468"/>
            </a:avLst>
          </a:prstGeom>
          <a:solidFill>
            <a:srgbClr val="BFC8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28" name="Téglalap: lekerekített 27">
            <a:extLst>
              <a:ext uri="{FF2B5EF4-FFF2-40B4-BE49-F238E27FC236}">
                <a16:creationId xmlns:a16="http://schemas.microsoft.com/office/drawing/2014/main" id="{E1D89919-A727-30C0-724A-EC9DBA0D789C}"/>
              </a:ext>
            </a:extLst>
          </p:cNvPr>
          <p:cNvSpPr/>
          <p:nvPr/>
        </p:nvSpPr>
        <p:spPr>
          <a:xfrm>
            <a:off x="5983963" y="6864841"/>
            <a:ext cx="426702" cy="422536"/>
          </a:xfrm>
          <a:prstGeom prst="roundRect">
            <a:avLst>
              <a:gd name="adj" fmla="val 50000"/>
            </a:avLst>
          </a:prstGeom>
          <a:solidFill>
            <a:srgbClr val="343B3C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rgbClr val="BFC8CB"/>
              </a:solidFill>
            </a:endParaRPr>
          </a:p>
        </p:txBody>
      </p:sp>
      <p:sp>
        <p:nvSpPr>
          <p:cNvPr id="24" name="Fél keret 23">
            <a:extLst>
              <a:ext uri="{FF2B5EF4-FFF2-40B4-BE49-F238E27FC236}">
                <a16:creationId xmlns:a16="http://schemas.microsoft.com/office/drawing/2014/main" id="{F5A23B16-B86B-FF3F-CBA8-AFAD09A87287}"/>
              </a:ext>
            </a:extLst>
          </p:cNvPr>
          <p:cNvSpPr/>
          <p:nvPr/>
        </p:nvSpPr>
        <p:spPr>
          <a:xfrm rot="2700000">
            <a:off x="6117456" y="7042332"/>
            <a:ext cx="156014" cy="156014"/>
          </a:xfrm>
          <a:prstGeom prst="halfFrame">
            <a:avLst>
              <a:gd name="adj1" fmla="val 24344"/>
              <a:gd name="adj2" fmla="val 25468"/>
            </a:avLst>
          </a:prstGeom>
          <a:solidFill>
            <a:srgbClr val="BFC8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48E0C55E-F5D0-F088-77AC-D9DC81D39234}"/>
              </a:ext>
            </a:extLst>
          </p:cNvPr>
          <p:cNvSpPr/>
          <p:nvPr/>
        </p:nvSpPr>
        <p:spPr>
          <a:xfrm>
            <a:off x="2083024" y="8566428"/>
            <a:ext cx="990321" cy="370613"/>
          </a:xfrm>
          <a:prstGeom prst="roundRect">
            <a:avLst/>
          </a:prstGeom>
          <a:solidFill>
            <a:srgbClr val="343B3C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Akkord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C1FAB9B2-79CB-8FF1-2CB4-54468AD491E9}"/>
              </a:ext>
            </a:extLst>
          </p:cNvPr>
          <p:cNvSpPr txBox="1"/>
          <p:nvPr/>
        </p:nvSpPr>
        <p:spPr>
          <a:xfrm>
            <a:off x="4767172" y="7445586"/>
            <a:ext cx="100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cap="small" dirty="0">
                <a:solidFill>
                  <a:schemeClr val="bg2"/>
                </a:solidFill>
              </a:rPr>
              <a:t>capo</a:t>
            </a:r>
            <a:endParaRPr lang="hu-HU" b="1" cap="small" dirty="0">
              <a:solidFill>
                <a:schemeClr val="bg2"/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435CDEF2-FBD9-C838-CE52-BCA7277F0F5C}"/>
              </a:ext>
            </a:extLst>
          </p:cNvPr>
          <p:cNvSpPr txBox="1"/>
          <p:nvPr/>
        </p:nvSpPr>
        <p:spPr>
          <a:xfrm>
            <a:off x="5463961" y="7828749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solidFill>
                  <a:srgbClr val="BFC8CB"/>
                </a:solidFill>
              </a:rPr>
              <a:t>0</a:t>
            </a:r>
            <a:endParaRPr lang="hu-HU" sz="2000" dirty="0">
              <a:solidFill>
                <a:srgbClr val="BFC8CB"/>
              </a:solidFill>
            </a:endParaRP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6EA1035F-03FE-2EFD-AB18-7EFA460DB5EA}"/>
              </a:ext>
            </a:extLst>
          </p:cNvPr>
          <p:cNvSpPr/>
          <p:nvPr/>
        </p:nvSpPr>
        <p:spPr>
          <a:xfrm>
            <a:off x="4836868" y="7821138"/>
            <a:ext cx="426702" cy="422536"/>
          </a:xfrm>
          <a:prstGeom prst="roundRect">
            <a:avLst>
              <a:gd name="adj" fmla="val 50000"/>
            </a:avLst>
          </a:prstGeom>
          <a:solidFill>
            <a:srgbClr val="343B3C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BFC8CB"/>
                </a:solidFill>
              </a:rPr>
              <a:t>-</a:t>
            </a: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8E938CC9-F354-E6DE-E91E-FE5A007FBD79}"/>
              </a:ext>
            </a:extLst>
          </p:cNvPr>
          <p:cNvSpPr/>
          <p:nvPr/>
        </p:nvSpPr>
        <p:spPr>
          <a:xfrm>
            <a:off x="5983963" y="7823528"/>
            <a:ext cx="426702" cy="422536"/>
          </a:xfrm>
          <a:prstGeom prst="roundRect">
            <a:avLst>
              <a:gd name="adj" fmla="val 50000"/>
            </a:avLst>
          </a:prstGeom>
          <a:solidFill>
            <a:srgbClr val="343B3C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BFC8CB"/>
                </a:solidFill>
              </a:rPr>
              <a:t>+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101A091-AA9F-737C-FBF2-ABCF22EB11A5}"/>
              </a:ext>
            </a:extLst>
          </p:cNvPr>
          <p:cNvSpPr txBox="1"/>
          <p:nvPr/>
        </p:nvSpPr>
        <p:spPr>
          <a:xfrm>
            <a:off x="5463961" y="6873664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solidFill>
                  <a:srgbClr val="BFC8CB"/>
                </a:solidFill>
              </a:rPr>
              <a:t>0</a:t>
            </a:r>
            <a:endParaRPr lang="hu-HU" sz="2000" dirty="0">
              <a:solidFill>
                <a:srgbClr val="BFC8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601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>
            <a:extLst>
              <a:ext uri="{FF2B5EF4-FFF2-40B4-BE49-F238E27FC236}">
                <a16:creationId xmlns:a16="http://schemas.microsoft.com/office/drawing/2014/main" id="{49C500B0-D2EC-BA23-6AD6-EAA1E9FED5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53000" y="0"/>
            <a:ext cx="1905000" cy="9144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CD317C4-5CE4-9FB1-3C95-AEC45F77D6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96"/>
          <a:stretch/>
        </p:blipFill>
        <p:spPr>
          <a:xfrm>
            <a:off x="0" y="8458764"/>
            <a:ext cx="4953000" cy="68523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1EEDD65-82E7-BC4A-43B8-ABCA59695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4919701" cy="4887686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86AD760E-61EF-90C0-C919-71782751D9C8}"/>
              </a:ext>
            </a:extLst>
          </p:cNvPr>
          <p:cNvSpPr txBox="1"/>
          <p:nvPr/>
        </p:nvSpPr>
        <p:spPr>
          <a:xfrm>
            <a:off x="57149" y="4974772"/>
            <a:ext cx="1151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DALTÁRAK</a:t>
            </a:r>
            <a:endParaRPr lang="hu-HU" sz="1600" b="1" dirty="0"/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1EBC2897-D079-6739-55C1-CD7CC17709EB}"/>
              </a:ext>
            </a:extLst>
          </p:cNvPr>
          <p:cNvSpPr/>
          <p:nvPr/>
        </p:nvSpPr>
        <p:spPr>
          <a:xfrm>
            <a:off x="150346" y="5400412"/>
            <a:ext cx="4595826" cy="79356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65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74EEA802-86F9-607A-078F-8E6B011522C6}"/>
              </a:ext>
            </a:extLst>
          </p:cNvPr>
          <p:cNvSpPr/>
          <p:nvPr/>
        </p:nvSpPr>
        <p:spPr>
          <a:xfrm>
            <a:off x="150346" y="6363530"/>
            <a:ext cx="4595826" cy="79356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65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14" name="Kép 13" descr="A képen Betűtípus, embléma, szimbólum, Grafik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EA80B6E-2475-5CB3-3068-856A829A2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16" y="5448017"/>
            <a:ext cx="706910" cy="706910"/>
          </a:xfrm>
          <a:prstGeom prst="rect">
            <a:avLst/>
          </a:prstGeom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A0B2ADAE-B90F-9439-68F9-0BC983EF87A0}"/>
              </a:ext>
            </a:extLst>
          </p:cNvPr>
          <p:cNvSpPr txBox="1"/>
          <p:nvPr/>
        </p:nvSpPr>
        <p:spPr>
          <a:xfrm>
            <a:off x="1249128" y="5495584"/>
            <a:ext cx="155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Sófár </a:t>
            </a:r>
            <a:r>
              <a:rPr lang="en-GB" dirty="0" err="1"/>
              <a:t>Kottatár</a:t>
            </a:r>
            <a:endParaRPr lang="hu-HU" dirty="0"/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8A0DED70-9B2B-E40C-3437-6931F2FD4988}"/>
              </a:ext>
            </a:extLst>
          </p:cNvPr>
          <p:cNvSpPr txBox="1"/>
          <p:nvPr/>
        </p:nvSpPr>
        <p:spPr>
          <a:xfrm>
            <a:off x="1240326" y="5780799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280 dal</a:t>
            </a:r>
            <a:endParaRPr lang="hu-HU" sz="1400" dirty="0"/>
          </a:p>
        </p:txBody>
      </p:sp>
      <p:sp>
        <p:nvSpPr>
          <p:cNvPr id="21" name="Nyíl: jobbra mutató 20">
            <a:extLst>
              <a:ext uri="{FF2B5EF4-FFF2-40B4-BE49-F238E27FC236}">
                <a16:creationId xmlns:a16="http://schemas.microsoft.com/office/drawing/2014/main" id="{CB27A13F-938C-FA07-FD2A-01B96D0472C0}"/>
              </a:ext>
            </a:extLst>
          </p:cNvPr>
          <p:cNvSpPr/>
          <p:nvPr/>
        </p:nvSpPr>
        <p:spPr>
          <a:xfrm>
            <a:off x="4304918" y="5689929"/>
            <a:ext cx="252296" cy="223086"/>
          </a:xfrm>
          <a:prstGeom prst="rightArrow">
            <a:avLst>
              <a:gd name="adj1" fmla="val 19558"/>
              <a:gd name="adj2" fmla="val 4308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Nyíl: jobbra mutató 21">
            <a:extLst>
              <a:ext uri="{FF2B5EF4-FFF2-40B4-BE49-F238E27FC236}">
                <a16:creationId xmlns:a16="http://schemas.microsoft.com/office/drawing/2014/main" id="{12C5F34D-7774-D4E1-E855-C5C14B88D4EB}"/>
              </a:ext>
            </a:extLst>
          </p:cNvPr>
          <p:cNvSpPr/>
          <p:nvPr/>
        </p:nvSpPr>
        <p:spPr>
          <a:xfrm>
            <a:off x="4304918" y="6648767"/>
            <a:ext cx="252296" cy="223086"/>
          </a:xfrm>
          <a:prstGeom prst="rightArrow">
            <a:avLst>
              <a:gd name="adj1" fmla="val 19558"/>
              <a:gd name="adj2" fmla="val 4308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5D76233B-58A7-DA24-62FA-641143F0E7B4}"/>
              </a:ext>
            </a:extLst>
          </p:cNvPr>
          <p:cNvSpPr/>
          <p:nvPr/>
        </p:nvSpPr>
        <p:spPr>
          <a:xfrm>
            <a:off x="150346" y="7320220"/>
            <a:ext cx="4595826" cy="79356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65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Téglalap 25">
            <a:extLst>
              <a:ext uri="{FF2B5EF4-FFF2-40B4-BE49-F238E27FC236}">
                <a16:creationId xmlns:a16="http://schemas.microsoft.com/office/drawing/2014/main" id="{9AE61AA6-7F34-F556-F27F-63DEC8A1DDF3}"/>
              </a:ext>
            </a:extLst>
          </p:cNvPr>
          <p:cNvSpPr/>
          <p:nvPr/>
        </p:nvSpPr>
        <p:spPr>
          <a:xfrm>
            <a:off x="0" y="7899400"/>
            <a:ext cx="4953000" cy="5593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707040CC-4E04-94EC-C34C-B8967C22606D}"/>
              </a:ext>
            </a:extLst>
          </p:cNvPr>
          <p:cNvSpPr txBox="1"/>
          <p:nvPr/>
        </p:nvSpPr>
        <p:spPr>
          <a:xfrm>
            <a:off x="2614630" y="8033864"/>
            <a:ext cx="1683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1" dirty="0" err="1"/>
              <a:t>Összes</a:t>
            </a:r>
            <a:r>
              <a:rPr lang="en-GB" sz="1600" b="1" dirty="0"/>
              <a:t> (750) dal</a:t>
            </a:r>
            <a:endParaRPr lang="hu-HU" sz="1600" b="1" dirty="0"/>
          </a:p>
        </p:txBody>
      </p:sp>
      <p:sp>
        <p:nvSpPr>
          <p:cNvPr id="20" name="Nyíl: jobbra mutató 19">
            <a:extLst>
              <a:ext uri="{FF2B5EF4-FFF2-40B4-BE49-F238E27FC236}">
                <a16:creationId xmlns:a16="http://schemas.microsoft.com/office/drawing/2014/main" id="{3B01BA0C-9DFD-65D5-8D03-5EE12FD933BB}"/>
              </a:ext>
            </a:extLst>
          </p:cNvPr>
          <p:cNvSpPr/>
          <p:nvPr/>
        </p:nvSpPr>
        <p:spPr>
          <a:xfrm>
            <a:off x="4293342" y="8091598"/>
            <a:ext cx="252296" cy="223086"/>
          </a:xfrm>
          <a:prstGeom prst="rightArrow">
            <a:avLst>
              <a:gd name="adj1" fmla="val 19558"/>
              <a:gd name="adj2" fmla="val 43081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0" name="Ábra 29">
            <a:extLst>
              <a:ext uri="{FF2B5EF4-FFF2-40B4-BE49-F238E27FC236}">
                <a16:creationId xmlns:a16="http://schemas.microsoft.com/office/drawing/2014/main" id="{B6C93D2B-7994-88AC-AFC5-1E4695A5F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8935" y="6584301"/>
            <a:ext cx="342517" cy="342517"/>
          </a:xfrm>
          <a:prstGeom prst="rect">
            <a:avLst/>
          </a:prstGeom>
        </p:spPr>
      </p:pic>
      <p:pic>
        <p:nvPicPr>
          <p:cNvPr id="32" name="Ábra 31">
            <a:extLst>
              <a:ext uri="{FF2B5EF4-FFF2-40B4-BE49-F238E27FC236}">
                <a16:creationId xmlns:a16="http://schemas.microsoft.com/office/drawing/2014/main" id="{8117241E-E321-F200-6AAE-E5E1DDB59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8936" y="5629996"/>
            <a:ext cx="342517" cy="342517"/>
          </a:xfrm>
          <a:prstGeom prst="rect">
            <a:avLst/>
          </a:prstGeom>
        </p:spPr>
      </p:pic>
      <p:pic>
        <p:nvPicPr>
          <p:cNvPr id="38" name="Ábra 37">
            <a:extLst>
              <a:ext uri="{FF2B5EF4-FFF2-40B4-BE49-F238E27FC236}">
                <a16:creationId xmlns:a16="http://schemas.microsoft.com/office/drawing/2014/main" id="{69B09457-24CE-3BF7-F4B7-1D36E49740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6000" y="6478754"/>
            <a:ext cx="481742" cy="588796"/>
          </a:xfrm>
          <a:prstGeom prst="rect">
            <a:avLst/>
          </a:prstGeom>
        </p:spPr>
      </p:pic>
      <p:pic>
        <p:nvPicPr>
          <p:cNvPr id="16" name="Kép 15" descr="A képen Betűtípus, Grafika, embléma, tipográf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8ACABFB-EF87-CB2A-BD33-3072C60423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39" y="7579833"/>
            <a:ext cx="642124" cy="376330"/>
          </a:xfrm>
          <a:prstGeom prst="rect">
            <a:avLst/>
          </a:prstGeom>
        </p:spPr>
      </p:pic>
      <p:sp>
        <p:nvSpPr>
          <p:cNvPr id="33" name="Szövegdoboz 32">
            <a:extLst>
              <a:ext uri="{FF2B5EF4-FFF2-40B4-BE49-F238E27FC236}">
                <a16:creationId xmlns:a16="http://schemas.microsoft.com/office/drawing/2014/main" id="{B4A7E842-7790-8B44-79EA-BE9378E6DB38}"/>
              </a:ext>
            </a:extLst>
          </p:cNvPr>
          <p:cNvSpPr txBox="1"/>
          <p:nvPr/>
        </p:nvSpPr>
        <p:spPr>
          <a:xfrm>
            <a:off x="1249128" y="7452826"/>
            <a:ext cx="162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Refisz</a:t>
            </a:r>
            <a:r>
              <a:rPr lang="en-GB" dirty="0"/>
              <a:t> </a:t>
            </a:r>
            <a:r>
              <a:rPr lang="en-GB" dirty="0" err="1"/>
              <a:t>Kottatár</a:t>
            </a:r>
            <a:endParaRPr lang="hu-HU" dirty="0"/>
          </a:p>
        </p:txBody>
      </p:sp>
      <p:sp>
        <p:nvSpPr>
          <p:cNvPr id="34" name="Szövegdoboz 33">
            <a:extLst>
              <a:ext uri="{FF2B5EF4-FFF2-40B4-BE49-F238E27FC236}">
                <a16:creationId xmlns:a16="http://schemas.microsoft.com/office/drawing/2014/main" id="{D6BAB8D6-51FF-F13E-383B-82D88C5FC4E7}"/>
              </a:ext>
            </a:extLst>
          </p:cNvPr>
          <p:cNvSpPr txBox="1"/>
          <p:nvPr/>
        </p:nvSpPr>
        <p:spPr>
          <a:xfrm>
            <a:off x="1240326" y="7706466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150 dal</a:t>
            </a:r>
            <a:endParaRPr lang="hu-HU" sz="1400" dirty="0"/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AD0947B6-8FFC-DB89-E443-76D29586E2C6}"/>
              </a:ext>
            </a:extLst>
          </p:cNvPr>
          <p:cNvSpPr txBox="1"/>
          <p:nvPr/>
        </p:nvSpPr>
        <p:spPr>
          <a:xfrm>
            <a:off x="1249128" y="6447924"/>
            <a:ext cx="193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csecsy.hu </a:t>
            </a:r>
            <a:r>
              <a:rPr lang="en-GB" dirty="0" err="1"/>
              <a:t>énekek</a:t>
            </a:r>
            <a:endParaRPr lang="hu-HU" dirty="0"/>
          </a:p>
        </p:txBody>
      </p: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59F61C71-BD53-A55E-171D-3A3677ED5C4A}"/>
              </a:ext>
            </a:extLst>
          </p:cNvPr>
          <p:cNvSpPr txBox="1"/>
          <p:nvPr/>
        </p:nvSpPr>
        <p:spPr>
          <a:xfrm>
            <a:off x="1240326" y="6733139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250 dal</a:t>
            </a:r>
            <a:endParaRPr lang="hu-HU" sz="1400" dirty="0"/>
          </a:p>
        </p:txBody>
      </p: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FAE10408-CA57-A105-8D21-EF5B703AD37A}"/>
              </a:ext>
            </a:extLst>
          </p:cNvPr>
          <p:cNvSpPr txBox="1"/>
          <p:nvPr/>
        </p:nvSpPr>
        <p:spPr>
          <a:xfrm>
            <a:off x="2938062" y="4985610"/>
            <a:ext cx="1873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Ne </a:t>
            </a:r>
            <a:r>
              <a:rPr lang="en-GB" sz="1600" dirty="0" err="1"/>
              <a:t>mutassa</a:t>
            </a:r>
            <a:r>
              <a:rPr lang="en-GB" sz="1600" dirty="0"/>
              <a:t> </a:t>
            </a:r>
            <a:r>
              <a:rPr lang="en-GB" sz="1600" dirty="0" err="1"/>
              <a:t>többet</a:t>
            </a:r>
            <a:endParaRPr lang="hu-HU" sz="1600" dirty="0"/>
          </a:p>
        </p:txBody>
      </p:sp>
      <p:sp>
        <p:nvSpPr>
          <p:cNvPr id="42" name="Téglalap: lekerekített 41">
            <a:extLst>
              <a:ext uri="{FF2B5EF4-FFF2-40B4-BE49-F238E27FC236}">
                <a16:creationId xmlns:a16="http://schemas.microsoft.com/office/drawing/2014/main" id="{3CEB4A57-E286-3258-DAE7-96D57AD219F2}"/>
              </a:ext>
            </a:extLst>
          </p:cNvPr>
          <p:cNvSpPr/>
          <p:nvPr/>
        </p:nvSpPr>
        <p:spPr>
          <a:xfrm>
            <a:off x="290689" y="5687046"/>
            <a:ext cx="206766" cy="20676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Téglalap: lekerekített 42">
            <a:extLst>
              <a:ext uri="{FF2B5EF4-FFF2-40B4-BE49-F238E27FC236}">
                <a16:creationId xmlns:a16="http://schemas.microsoft.com/office/drawing/2014/main" id="{0BA3FA55-660D-6288-D349-95B119633237}"/>
              </a:ext>
            </a:extLst>
          </p:cNvPr>
          <p:cNvSpPr/>
          <p:nvPr/>
        </p:nvSpPr>
        <p:spPr>
          <a:xfrm>
            <a:off x="290689" y="6640315"/>
            <a:ext cx="206766" cy="20676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46" name="Csoportba foglalás 45">
            <a:extLst>
              <a:ext uri="{FF2B5EF4-FFF2-40B4-BE49-F238E27FC236}">
                <a16:creationId xmlns:a16="http://schemas.microsoft.com/office/drawing/2014/main" id="{4EF7AB01-23D8-ACF3-FBC5-861D1E40B2EE}"/>
              </a:ext>
            </a:extLst>
          </p:cNvPr>
          <p:cNvGrpSpPr/>
          <p:nvPr/>
        </p:nvGrpSpPr>
        <p:grpSpPr>
          <a:xfrm rot="2519185">
            <a:off x="353245" y="5685116"/>
            <a:ext cx="96356" cy="157886"/>
            <a:chOff x="2497931" y="5730790"/>
            <a:chExt cx="150512" cy="246623"/>
          </a:xfrm>
        </p:grpSpPr>
        <p:sp>
          <p:nvSpPr>
            <p:cNvPr id="44" name="Téglalap 43">
              <a:extLst>
                <a:ext uri="{FF2B5EF4-FFF2-40B4-BE49-F238E27FC236}">
                  <a16:creationId xmlns:a16="http://schemas.microsoft.com/office/drawing/2014/main" id="{E74AE238-DA4F-D458-20A8-4DB8D16BD07F}"/>
                </a:ext>
              </a:extLst>
            </p:cNvPr>
            <p:cNvSpPr/>
            <p:nvPr/>
          </p:nvSpPr>
          <p:spPr>
            <a:xfrm>
              <a:off x="2497931" y="5931694"/>
              <a:ext cx="150510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5" name="Téglalap 44">
              <a:extLst>
                <a:ext uri="{FF2B5EF4-FFF2-40B4-BE49-F238E27FC236}">
                  <a16:creationId xmlns:a16="http://schemas.microsoft.com/office/drawing/2014/main" id="{5E1FA43C-F555-FB1E-6413-F150EEEDC69D}"/>
                </a:ext>
              </a:extLst>
            </p:cNvPr>
            <p:cNvSpPr/>
            <p:nvPr/>
          </p:nvSpPr>
          <p:spPr>
            <a:xfrm rot="16200000">
              <a:off x="2502605" y="5830908"/>
              <a:ext cx="245956" cy="45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2646017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0B93F7-E49D-A25D-F093-2E4E08B54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D328A1C5-F614-0210-9391-E7C9F9D7150C}"/>
              </a:ext>
            </a:extLst>
          </p:cNvPr>
          <p:cNvSpPr/>
          <p:nvPr/>
        </p:nvSpPr>
        <p:spPr>
          <a:xfrm>
            <a:off x="150346" y="5570636"/>
            <a:ext cx="4595826" cy="79356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65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69" name="Téglalap: felső két sarkán lekerekítve 68">
            <a:extLst>
              <a:ext uri="{FF2B5EF4-FFF2-40B4-BE49-F238E27FC236}">
                <a16:creationId xmlns:a16="http://schemas.microsoft.com/office/drawing/2014/main" id="{BC7403C5-03D8-208F-3916-8BE8F77F4974}"/>
              </a:ext>
            </a:extLst>
          </p:cNvPr>
          <p:cNvSpPr/>
          <p:nvPr/>
        </p:nvSpPr>
        <p:spPr>
          <a:xfrm rot="5400000">
            <a:off x="4070186" y="5676082"/>
            <a:ext cx="781617" cy="570352"/>
          </a:xfrm>
          <a:prstGeom prst="round2SameRect">
            <a:avLst>
              <a:gd name="adj1" fmla="val 17936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5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65" name="Téglalap 64">
            <a:extLst>
              <a:ext uri="{FF2B5EF4-FFF2-40B4-BE49-F238E27FC236}">
                <a16:creationId xmlns:a16="http://schemas.microsoft.com/office/drawing/2014/main" id="{28FC6486-4C33-11F5-A162-D427E346E668}"/>
              </a:ext>
            </a:extLst>
          </p:cNvPr>
          <p:cNvSpPr/>
          <p:nvPr/>
        </p:nvSpPr>
        <p:spPr>
          <a:xfrm>
            <a:off x="-1103" y="9258"/>
            <a:ext cx="4953000" cy="3489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36" name="Téglalap 35">
            <a:extLst>
              <a:ext uri="{FF2B5EF4-FFF2-40B4-BE49-F238E27FC236}">
                <a16:creationId xmlns:a16="http://schemas.microsoft.com/office/drawing/2014/main" id="{DCB685B0-091E-B286-F5DA-870D7D0D71A0}"/>
              </a:ext>
            </a:extLst>
          </p:cNvPr>
          <p:cNvSpPr/>
          <p:nvPr/>
        </p:nvSpPr>
        <p:spPr>
          <a:xfrm>
            <a:off x="-1104" y="9257"/>
            <a:ext cx="4953000" cy="644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5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336D207-13D9-D3B3-7483-E7F742012303}"/>
              </a:ext>
            </a:extLst>
          </p:cNvPr>
          <p:cNvSpPr txBox="1"/>
          <p:nvPr/>
        </p:nvSpPr>
        <p:spPr>
          <a:xfrm>
            <a:off x="57149" y="5056120"/>
            <a:ext cx="127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/>
              <a:t>DALTÁRAK</a:t>
            </a:r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A0236DC4-8BBE-F3AC-89FC-6136995F453B}"/>
              </a:ext>
            </a:extLst>
          </p:cNvPr>
          <p:cNvSpPr/>
          <p:nvPr/>
        </p:nvSpPr>
        <p:spPr>
          <a:xfrm>
            <a:off x="150346" y="6533754"/>
            <a:ext cx="4595826" cy="79356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65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51A184ED-3CC4-6867-9037-5AFF60900CC3}"/>
              </a:ext>
            </a:extLst>
          </p:cNvPr>
          <p:cNvSpPr txBox="1"/>
          <p:nvPr/>
        </p:nvSpPr>
        <p:spPr>
          <a:xfrm>
            <a:off x="940518" y="5665808"/>
            <a:ext cx="155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/>
              <a:t>Sófár Kottatár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0794AF1A-7C45-7B75-0BE0-D1F736523E72}"/>
              </a:ext>
            </a:extLst>
          </p:cNvPr>
          <p:cNvSpPr txBox="1"/>
          <p:nvPr/>
        </p:nvSpPr>
        <p:spPr>
          <a:xfrm>
            <a:off x="931716" y="5951023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1"/>
              <a:t>280 dal</a:t>
            </a:r>
          </a:p>
        </p:txBody>
      </p: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D7073B2F-7A60-CECA-BB7D-7773D7A3CAB8}"/>
              </a:ext>
            </a:extLst>
          </p:cNvPr>
          <p:cNvSpPr/>
          <p:nvPr/>
        </p:nvSpPr>
        <p:spPr>
          <a:xfrm>
            <a:off x="150346" y="7490444"/>
            <a:ext cx="4595826" cy="79356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65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30" name="Ábra 29">
            <a:extLst>
              <a:ext uri="{FF2B5EF4-FFF2-40B4-BE49-F238E27FC236}">
                <a16:creationId xmlns:a16="http://schemas.microsoft.com/office/drawing/2014/main" id="{FC44D239-703C-A90F-8093-EECA56183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8935" y="6754525"/>
            <a:ext cx="342517" cy="342517"/>
          </a:xfrm>
          <a:prstGeom prst="rect">
            <a:avLst/>
          </a:prstGeom>
        </p:spPr>
      </p:pic>
      <p:pic>
        <p:nvPicPr>
          <p:cNvPr id="32" name="Ábra 31">
            <a:extLst>
              <a:ext uri="{FF2B5EF4-FFF2-40B4-BE49-F238E27FC236}">
                <a16:creationId xmlns:a16="http://schemas.microsoft.com/office/drawing/2014/main" id="{ADD250F0-8B1C-E040-5BA4-7CD4AE341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8936" y="5800220"/>
            <a:ext cx="342517" cy="342517"/>
          </a:xfrm>
          <a:prstGeom prst="rect">
            <a:avLst/>
          </a:prstGeom>
        </p:spPr>
      </p:pic>
      <p:pic>
        <p:nvPicPr>
          <p:cNvPr id="38" name="Ábra 37">
            <a:extLst>
              <a:ext uri="{FF2B5EF4-FFF2-40B4-BE49-F238E27FC236}">
                <a16:creationId xmlns:a16="http://schemas.microsoft.com/office/drawing/2014/main" id="{8B471267-3FF1-6F50-5A28-C2C911F56D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250" y="6648978"/>
            <a:ext cx="481742" cy="588796"/>
          </a:xfrm>
          <a:prstGeom prst="rect">
            <a:avLst/>
          </a:prstGeom>
        </p:spPr>
      </p:pic>
      <p:pic>
        <p:nvPicPr>
          <p:cNvPr id="16" name="Kép 15" descr="A képen Betűtípus, Grafika, embléma, tipográfi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54BED9D-EF23-8566-A2A2-F62A8AD13A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2" y="7784701"/>
            <a:ext cx="523898" cy="307042"/>
          </a:xfrm>
          <a:prstGeom prst="rect">
            <a:avLst/>
          </a:prstGeom>
        </p:spPr>
      </p:pic>
      <p:sp>
        <p:nvSpPr>
          <p:cNvPr id="33" name="Szövegdoboz 32">
            <a:extLst>
              <a:ext uri="{FF2B5EF4-FFF2-40B4-BE49-F238E27FC236}">
                <a16:creationId xmlns:a16="http://schemas.microsoft.com/office/drawing/2014/main" id="{17A0878E-35F5-2A60-9497-6FBFEF6EE792}"/>
              </a:ext>
            </a:extLst>
          </p:cNvPr>
          <p:cNvSpPr txBox="1"/>
          <p:nvPr/>
        </p:nvSpPr>
        <p:spPr>
          <a:xfrm>
            <a:off x="940518" y="7623050"/>
            <a:ext cx="162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/>
              <a:t>Refisz Kottatár</a:t>
            </a:r>
          </a:p>
        </p:txBody>
      </p:sp>
      <p:sp>
        <p:nvSpPr>
          <p:cNvPr id="34" name="Szövegdoboz 33">
            <a:extLst>
              <a:ext uri="{FF2B5EF4-FFF2-40B4-BE49-F238E27FC236}">
                <a16:creationId xmlns:a16="http://schemas.microsoft.com/office/drawing/2014/main" id="{32D0FA1A-C1C3-9B26-3D02-D54592022878}"/>
              </a:ext>
            </a:extLst>
          </p:cNvPr>
          <p:cNvSpPr txBox="1"/>
          <p:nvPr/>
        </p:nvSpPr>
        <p:spPr>
          <a:xfrm>
            <a:off x="931716" y="7876690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1"/>
              <a:t>150 dal</a:t>
            </a:r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224B8F7E-E084-AF0E-6641-86E6D62F7586}"/>
              </a:ext>
            </a:extLst>
          </p:cNvPr>
          <p:cNvSpPr txBox="1"/>
          <p:nvPr/>
        </p:nvSpPr>
        <p:spPr>
          <a:xfrm>
            <a:off x="940518" y="6618148"/>
            <a:ext cx="193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/>
              <a:t>csecsy.hu énekek</a:t>
            </a:r>
          </a:p>
        </p:txBody>
      </p: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B8628CF3-521B-4715-22D0-552E0512650C}"/>
              </a:ext>
            </a:extLst>
          </p:cNvPr>
          <p:cNvSpPr txBox="1"/>
          <p:nvPr/>
        </p:nvSpPr>
        <p:spPr>
          <a:xfrm>
            <a:off x="931716" y="6903363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1"/>
              <a:t>250 dal</a:t>
            </a:r>
          </a:p>
        </p:txBody>
      </p:sp>
      <p:pic>
        <p:nvPicPr>
          <p:cNvPr id="3" name="Kép 2" descr="A képen Betűtípus, tipográfia, Grafika, embléma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706D103-5BA0-DD28-4AF1-909B98C89C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38"/>
          <a:stretch>
            <a:fillRect/>
          </a:stretch>
        </p:blipFill>
        <p:spPr>
          <a:xfrm>
            <a:off x="286600" y="5749323"/>
            <a:ext cx="593510" cy="444716"/>
          </a:xfrm>
          <a:prstGeom prst="rect">
            <a:avLst/>
          </a:prstGeom>
        </p:spPr>
      </p:pic>
      <p:pic>
        <p:nvPicPr>
          <p:cNvPr id="31" name="Ábra 30">
            <a:extLst>
              <a:ext uri="{FF2B5EF4-FFF2-40B4-BE49-F238E27FC236}">
                <a16:creationId xmlns:a16="http://schemas.microsoft.com/office/drawing/2014/main" id="{155F1614-60A5-FB6F-60DE-C420ED748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8935" y="7715780"/>
            <a:ext cx="342517" cy="342517"/>
          </a:xfrm>
          <a:prstGeom prst="rect">
            <a:avLst/>
          </a:prstGeom>
        </p:spPr>
      </p:pic>
      <p:sp>
        <p:nvSpPr>
          <p:cNvPr id="35" name="Téglalap: lekerekített 34">
            <a:extLst>
              <a:ext uri="{FF2B5EF4-FFF2-40B4-BE49-F238E27FC236}">
                <a16:creationId xmlns:a16="http://schemas.microsoft.com/office/drawing/2014/main" id="{83E9F018-6942-9EB0-6907-8129A6C49C7F}"/>
              </a:ext>
            </a:extLst>
          </p:cNvPr>
          <p:cNvSpPr/>
          <p:nvPr/>
        </p:nvSpPr>
        <p:spPr>
          <a:xfrm>
            <a:off x="2962274" y="4994752"/>
            <a:ext cx="1783897" cy="435965"/>
          </a:xfrm>
          <a:prstGeom prst="roundRect">
            <a:avLst>
              <a:gd name="adj" fmla="val 50000"/>
            </a:avLst>
          </a:prstGeom>
          <a:solidFill>
            <a:srgbClr val="C3A140"/>
          </a:solidFill>
          <a:ln>
            <a:noFill/>
          </a:ln>
          <a:effectLst>
            <a:outerShdw blurRad="165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227D8FEB-2A50-4541-251D-DF59B0F11155}"/>
              </a:ext>
            </a:extLst>
          </p:cNvPr>
          <p:cNvSpPr txBox="1"/>
          <p:nvPr/>
        </p:nvSpPr>
        <p:spPr>
          <a:xfrm>
            <a:off x="3063471" y="5050906"/>
            <a:ext cx="1235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noProof="1">
                <a:solidFill>
                  <a:schemeClr val="bg1">
                    <a:lumMod val="95000"/>
                  </a:schemeClr>
                </a:solidFill>
              </a:rPr>
              <a:t>Összes dal</a:t>
            </a:r>
          </a:p>
        </p:txBody>
      </p:sp>
      <p:pic>
        <p:nvPicPr>
          <p:cNvPr id="25" name="Kép 24" descr="A képen Betűtípus, embléma, szimbólum, Grafika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7D1CB064-68F3-DADF-9502-4D7B6EB01B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7" y="9257"/>
            <a:ext cx="649550" cy="649550"/>
          </a:xfrm>
          <a:prstGeom prst="rect">
            <a:avLst/>
          </a:prstGeom>
        </p:spPr>
      </p:pic>
      <p:sp>
        <p:nvSpPr>
          <p:cNvPr id="37" name="Szövegdoboz 36">
            <a:extLst>
              <a:ext uri="{FF2B5EF4-FFF2-40B4-BE49-F238E27FC236}">
                <a16:creationId xmlns:a16="http://schemas.microsoft.com/office/drawing/2014/main" id="{5C5B331C-0089-407E-9A88-7090D4A07549}"/>
              </a:ext>
            </a:extLst>
          </p:cNvPr>
          <p:cNvSpPr txBox="1"/>
          <p:nvPr/>
        </p:nvSpPr>
        <p:spPr>
          <a:xfrm>
            <a:off x="718847" y="135656"/>
            <a:ext cx="1676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1"/>
              <a:t>Sófár </a:t>
            </a:r>
            <a:r>
              <a:rPr lang="en-US" sz="2000" b="1" noProof="1"/>
              <a:t>DalApp</a:t>
            </a:r>
          </a:p>
        </p:txBody>
      </p:sp>
      <p:pic>
        <p:nvPicPr>
          <p:cNvPr id="50" name="Ábra 49" descr="Egy fogaskerék körvonalas">
            <a:extLst>
              <a:ext uri="{FF2B5EF4-FFF2-40B4-BE49-F238E27FC236}">
                <a16:creationId xmlns:a16="http://schemas.microsoft.com/office/drawing/2014/main" id="{EFDB4972-753A-F760-397B-9BCD9C6D79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30533" y="103156"/>
            <a:ext cx="457200" cy="457200"/>
          </a:xfrm>
          <a:prstGeom prst="rect">
            <a:avLst/>
          </a:prstGeom>
        </p:spPr>
      </p:pic>
      <p:sp>
        <p:nvSpPr>
          <p:cNvPr id="53" name="Téglalap: lekerekített 52">
            <a:extLst>
              <a:ext uri="{FF2B5EF4-FFF2-40B4-BE49-F238E27FC236}">
                <a16:creationId xmlns:a16="http://schemas.microsoft.com/office/drawing/2014/main" id="{47A7DB05-7339-AB0D-8F45-D0B27A86B7DE}"/>
              </a:ext>
            </a:extLst>
          </p:cNvPr>
          <p:cNvSpPr/>
          <p:nvPr/>
        </p:nvSpPr>
        <p:spPr>
          <a:xfrm>
            <a:off x="160078" y="4062461"/>
            <a:ext cx="2234869" cy="715944"/>
          </a:xfrm>
          <a:prstGeom prst="roundRect">
            <a:avLst>
              <a:gd name="adj" fmla="val 1647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65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F9700874-BCFF-AAF0-19E4-586E539461A3}"/>
              </a:ext>
            </a:extLst>
          </p:cNvPr>
          <p:cNvCxnSpPr>
            <a:cxnSpLocks/>
          </p:cNvCxnSpPr>
          <p:nvPr/>
        </p:nvCxnSpPr>
        <p:spPr>
          <a:xfrm>
            <a:off x="-1104" y="3498886"/>
            <a:ext cx="4953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Szövegdoboz 60">
            <a:extLst>
              <a:ext uri="{FF2B5EF4-FFF2-40B4-BE49-F238E27FC236}">
                <a16:creationId xmlns:a16="http://schemas.microsoft.com/office/drawing/2014/main" id="{DED754FF-9DE2-F9A1-5F22-7919507D8E05}"/>
              </a:ext>
            </a:extLst>
          </p:cNvPr>
          <p:cNvSpPr txBox="1"/>
          <p:nvPr/>
        </p:nvSpPr>
        <p:spPr>
          <a:xfrm>
            <a:off x="57149" y="3587896"/>
            <a:ext cx="243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/>
              <a:t>HOL HAGYTUK ABBA?</a:t>
            </a:r>
          </a:p>
        </p:txBody>
      </p:sp>
      <p:sp>
        <p:nvSpPr>
          <p:cNvPr id="62" name="Szövegdoboz 61">
            <a:extLst>
              <a:ext uri="{FF2B5EF4-FFF2-40B4-BE49-F238E27FC236}">
                <a16:creationId xmlns:a16="http://schemas.microsoft.com/office/drawing/2014/main" id="{52F4BC21-C3D4-882C-9EDE-D9B83B143283}"/>
              </a:ext>
            </a:extLst>
          </p:cNvPr>
          <p:cNvSpPr txBox="1"/>
          <p:nvPr/>
        </p:nvSpPr>
        <p:spPr>
          <a:xfrm>
            <a:off x="57149" y="730985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/>
              <a:t>HÍREK</a:t>
            </a:r>
          </a:p>
        </p:txBody>
      </p:sp>
      <p:sp>
        <p:nvSpPr>
          <p:cNvPr id="64" name="Szövegdoboz 63">
            <a:extLst>
              <a:ext uri="{FF2B5EF4-FFF2-40B4-BE49-F238E27FC236}">
                <a16:creationId xmlns:a16="http://schemas.microsoft.com/office/drawing/2014/main" id="{C0012173-4460-1841-BE2B-4259C496BACA}"/>
              </a:ext>
            </a:extLst>
          </p:cNvPr>
          <p:cNvSpPr txBox="1"/>
          <p:nvPr/>
        </p:nvSpPr>
        <p:spPr>
          <a:xfrm>
            <a:off x="57149" y="2503471"/>
            <a:ext cx="1233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/>
              <a:t>HASZNOS</a:t>
            </a:r>
          </a:p>
        </p:txBody>
      </p:sp>
      <p:sp>
        <p:nvSpPr>
          <p:cNvPr id="66" name="Téglalap: felső két sarkán lekerekítve 65">
            <a:extLst>
              <a:ext uri="{FF2B5EF4-FFF2-40B4-BE49-F238E27FC236}">
                <a16:creationId xmlns:a16="http://schemas.microsoft.com/office/drawing/2014/main" id="{76FE0552-AD78-D52A-7B98-BED0D9E7063C}"/>
              </a:ext>
            </a:extLst>
          </p:cNvPr>
          <p:cNvSpPr/>
          <p:nvPr/>
        </p:nvSpPr>
        <p:spPr>
          <a:xfrm rot="10800000">
            <a:off x="4467239" y="3514922"/>
            <a:ext cx="320494" cy="31298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3A140"/>
          </a:solidFill>
          <a:ln>
            <a:noFill/>
          </a:ln>
          <a:effectLst>
            <a:outerShdw blurRad="165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68" name="Ábra 67" descr="Kalap egyszínű kitöltéssel">
            <a:extLst>
              <a:ext uri="{FF2B5EF4-FFF2-40B4-BE49-F238E27FC236}">
                <a16:creationId xmlns:a16="http://schemas.microsoft.com/office/drawing/2014/main" id="{A4A5E16D-BC26-AB33-4752-0D07E1F9FB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4223164" y="5729772"/>
            <a:ext cx="488148" cy="488148"/>
          </a:xfrm>
          <a:prstGeom prst="rect">
            <a:avLst/>
          </a:prstGeom>
        </p:spPr>
      </p:pic>
      <p:sp>
        <p:nvSpPr>
          <p:cNvPr id="70" name="Téglalap: felső két sarkán lekerekítve 69">
            <a:extLst>
              <a:ext uri="{FF2B5EF4-FFF2-40B4-BE49-F238E27FC236}">
                <a16:creationId xmlns:a16="http://schemas.microsoft.com/office/drawing/2014/main" id="{2B535FA8-0115-28D5-A57D-CCD77C79C57F}"/>
              </a:ext>
            </a:extLst>
          </p:cNvPr>
          <p:cNvSpPr/>
          <p:nvPr/>
        </p:nvSpPr>
        <p:spPr>
          <a:xfrm rot="5400000">
            <a:off x="4070186" y="6647079"/>
            <a:ext cx="781617" cy="570352"/>
          </a:xfrm>
          <a:prstGeom prst="round2SameRect">
            <a:avLst>
              <a:gd name="adj1" fmla="val 17936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5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71" name="Ábra 70" descr="Kalap egyszínű kitöltéssel">
            <a:extLst>
              <a:ext uri="{FF2B5EF4-FFF2-40B4-BE49-F238E27FC236}">
                <a16:creationId xmlns:a16="http://schemas.microsoft.com/office/drawing/2014/main" id="{AA24A39C-DD60-4324-8135-5D51B9F3EA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4223164" y="6700769"/>
            <a:ext cx="488148" cy="488148"/>
          </a:xfrm>
          <a:prstGeom prst="rect">
            <a:avLst/>
          </a:prstGeom>
        </p:spPr>
      </p:pic>
      <p:sp>
        <p:nvSpPr>
          <p:cNvPr id="72" name="Téglalap: felső két sarkán lekerekítve 71">
            <a:extLst>
              <a:ext uri="{FF2B5EF4-FFF2-40B4-BE49-F238E27FC236}">
                <a16:creationId xmlns:a16="http://schemas.microsoft.com/office/drawing/2014/main" id="{AF44E606-6952-8E8B-D838-B9F3A4E8389E}"/>
              </a:ext>
            </a:extLst>
          </p:cNvPr>
          <p:cNvSpPr/>
          <p:nvPr/>
        </p:nvSpPr>
        <p:spPr>
          <a:xfrm rot="5400000">
            <a:off x="4070186" y="7591514"/>
            <a:ext cx="781617" cy="570352"/>
          </a:xfrm>
          <a:prstGeom prst="round2SameRect">
            <a:avLst>
              <a:gd name="adj1" fmla="val 17936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5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73" name="Ábra 72" descr="Kalap egyszínű kitöltéssel">
            <a:extLst>
              <a:ext uri="{FF2B5EF4-FFF2-40B4-BE49-F238E27FC236}">
                <a16:creationId xmlns:a16="http://schemas.microsoft.com/office/drawing/2014/main" id="{26433016-6F57-3DBB-F93E-A1C23062FD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4223164" y="7645204"/>
            <a:ext cx="488148" cy="488148"/>
          </a:xfrm>
          <a:prstGeom prst="rect">
            <a:avLst/>
          </a:prstGeom>
        </p:spPr>
      </p:pic>
      <p:sp>
        <p:nvSpPr>
          <p:cNvPr id="26" name="Téglalap 25">
            <a:extLst>
              <a:ext uri="{FF2B5EF4-FFF2-40B4-BE49-F238E27FC236}">
                <a16:creationId xmlns:a16="http://schemas.microsoft.com/office/drawing/2014/main" id="{E883A5FF-D116-384D-8678-774208149CF9}"/>
              </a:ext>
            </a:extLst>
          </p:cNvPr>
          <p:cNvSpPr/>
          <p:nvPr/>
        </p:nvSpPr>
        <p:spPr>
          <a:xfrm>
            <a:off x="0" y="8044373"/>
            <a:ext cx="4953000" cy="628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6282C8B1-5AFF-FC08-CA21-4BE635A8AD54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866" r="1340" b="3445"/>
          <a:stretch>
            <a:fillRect/>
          </a:stretch>
        </p:blipFill>
        <p:spPr>
          <a:xfrm>
            <a:off x="0" y="8310853"/>
            <a:ext cx="4953000" cy="833147"/>
          </a:xfrm>
          <a:prstGeom prst="rect">
            <a:avLst/>
          </a:prstGeom>
        </p:spPr>
      </p:pic>
      <p:pic>
        <p:nvPicPr>
          <p:cNvPr id="75" name="Ábra 74" descr="Kalap egyszínű kitöltéssel">
            <a:extLst>
              <a:ext uri="{FF2B5EF4-FFF2-40B4-BE49-F238E27FC236}">
                <a16:creationId xmlns:a16="http://schemas.microsoft.com/office/drawing/2014/main" id="{EA6C49B2-18AC-82F9-A345-A7BA66BDA7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4281513" y="5029862"/>
            <a:ext cx="371450" cy="371450"/>
          </a:xfrm>
          <a:prstGeom prst="rect">
            <a:avLst/>
          </a:prstGeom>
        </p:spPr>
      </p:pic>
      <p:pic>
        <p:nvPicPr>
          <p:cNvPr id="77" name="Ábra 76" descr="Kalap egyszínű kitöltéssel">
            <a:extLst>
              <a:ext uri="{FF2B5EF4-FFF2-40B4-BE49-F238E27FC236}">
                <a16:creationId xmlns:a16="http://schemas.microsoft.com/office/drawing/2014/main" id="{A0A82964-BBE7-3BD5-6E0F-4995D17E46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41760" y="3467921"/>
            <a:ext cx="371450" cy="371450"/>
          </a:xfrm>
          <a:prstGeom prst="rect">
            <a:avLst/>
          </a:prstGeom>
        </p:spPr>
      </p:pic>
      <p:sp>
        <p:nvSpPr>
          <p:cNvPr id="78" name="Téglalap: lekerekített 77">
            <a:extLst>
              <a:ext uri="{FF2B5EF4-FFF2-40B4-BE49-F238E27FC236}">
                <a16:creationId xmlns:a16="http://schemas.microsoft.com/office/drawing/2014/main" id="{F25787B4-840E-36E1-F5CD-EDE9E1103BB1}"/>
              </a:ext>
            </a:extLst>
          </p:cNvPr>
          <p:cNvSpPr/>
          <p:nvPr/>
        </p:nvSpPr>
        <p:spPr>
          <a:xfrm>
            <a:off x="2552864" y="4062461"/>
            <a:ext cx="2234869" cy="715944"/>
          </a:xfrm>
          <a:prstGeom prst="roundRect">
            <a:avLst>
              <a:gd name="adj" fmla="val 16474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65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79" name="Szövegdoboz 78">
            <a:extLst>
              <a:ext uri="{FF2B5EF4-FFF2-40B4-BE49-F238E27FC236}">
                <a16:creationId xmlns:a16="http://schemas.microsoft.com/office/drawing/2014/main" id="{8C7E711C-E996-4EC7-8902-4F8776DF6600}"/>
              </a:ext>
            </a:extLst>
          </p:cNvPr>
          <p:cNvSpPr txBox="1"/>
          <p:nvPr/>
        </p:nvSpPr>
        <p:spPr>
          <a:xfrm>
            <a:off x="602222" y="4103228"/>
            <a:ext cx="1315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noProof="1"/>
              <a:t>Legutóbbi lista</a:t>
            </a:r>
          </a:p>
        </p:txBody>
      </p:sp>
      <p:sp>
        <p:nvSpPr>
          <p:cNvPr id="82" name="Szövegdoboz 81">
            <a:extLst>
              <a:ext uri="{FF2B5EF4-FFF2-40B4-BE49-F238E27FC236}">
                <a16:creationId xmlns:a16="http://schemas.microsoft.com/office/drawing/2014/main" id="{76D3CC82-61EA-2A2B-7C45-061F1722F41E}"/>
              </a:ext>
            </a:extLst>
          </p:cNvPr>
          <p:cNvSpPr txBox="1"/>
          <p:nvPr/>
        </p:nvSpPr>
        <p:spPr>
          <a:xfrm>
            <a:off x="2935031" y="4087988"/>
            <a:ext cx="1587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noProof="1"/>
              <a:t>Legutóbbi keresés</a:t>
            </a:r>
          </a:p>
        </p:txBody>
      </p:sp>
      <p:sp>
        <p:nvSpPr>
          <p:cNvPr id="83" name="Szövegdoboz 82">
            <a:extLst>
              <a:ext uri="{FF2B5EF4-FFF2-40B4-BE49-F238E27FC236}">
                <a16:creationId xmlns:a16="http://schemas.microsoft.com/office/drawing/2014/main" id="{69AA9F90-A175-5C4D-D326-C78EE17BED29}"/>
              </a:ext>
            </a:extLst>
          </p:cNvPr>
          <p:cNvSpPr txBox="1"/>
          <p:nvPr/>
        </p:nvSpPr>
        <p:spPr>
          <a:xfrm>
            <a:off x="597288" y="4345688"/>
            <a:ext cx="1342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/>
              <a:t>Kert 06. 02.</a:t>
            </a:r>
          </a:p>
        </p:txBody>
      </p:sp>
      <p:pic>
        <p:nvPicPr>
          <p:cNvPr id="85" name="Ábra 84" descr="Három vonal ikon körvonalas">
            <a:extLst>
              <a:ext uri="{FF2B5EF4-FFF2-40B4-BE49-F238E27FC236}">
                <a16:creationId xmlns:a16="http://schemas.microsoft.com/office/drawing/2014/main" id="{487E1680-89C6-4B78-02C8-585A587728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5578" y="4268800"/>
            <a:ext cx="307777" cy="307777"/>
          </a:xfrm>
          <a:prstGeom prst="rect">
            <a:avLst/>
          </a:prstGeom>
        </p:spPr>
      </p:pic>
      <p:pic>
        <p:nvPicPr>
          <p:cNvPr id="87" name="Ábra 86" descr="Nagyító egyszínű kitöltéssel">
            <a:extLst>
              <a:ext uri="{FF2B5EF4-FFF2-40B4-BE49-F238E27FC236}">
                <a16:creationId xmlns:a16="http://schemas.microsoft.com/office/drawing/2014/main" id="{4BBFC1CC-0730-96BC-C157-95994E70934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40948" y="4268800"/>
            <a:ext cx="339867" cy="339867"/>
          </a:xfrm>
          <a:prstGeom prst="rect">
            <a:avLst/>
          </a:prstGeom>
        </p:spPr>
      </p:pic>
      <p:sp>
        <p:nvSpPr>
          <p:cNvPr id="88" name="Szövegdoboz 87">
            <a:extLst>
              <a:ext uri="{FF2B5EF4-FFF2-40B4-BE49-F238E27FC236}">
                <a16:creationId xmlns:a16="http://schemas.microsoft.com/office/drawing/2014/main" id="{B4A100A6-6511-4CD2-F800-0844D80AE02F}"/>
              </a:ext>
            </a:extLst>
          </p:cNvPr>
          <p:cNvSpPr txBox="1"/>
          <p:nvPr/>
        </p:nvSpPr>
        <p:spPr>
          <a:xfrm>
            <a:off x="2935031" y="4368548"/>
            <a:ext cx="1600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noProof="1"/>
              <a:t>Isten itt van köz…</a:t>
            </a:r>
          </a:p>
        </p:txBody>
      </p:sp>
      <p:sp>
        <p:nvSpPr>
          <p:cNvPr id="89" name="Téglalap: lekerekített 88">
            <a:extLst>
              <a:ext uri="{FF2B5EF4-FFF2-40B4-BE49-F238E27FC236}">
                <a16:creationId xmlns:a16="http://schemas.microsoft.com/office/drawing/2014/main" id="{F5681987-8FD8-C02D-040A-38F1CE810578}"/>
              </a:ext>
            </a:extLst>
          </p:cNvPr>
          <p:cNvSpPr/>
          <p:nvPr/>
        </p:nvSpPr>
        <p:spPr>
          <a:xfrm>
            <a:off x="160079" y="1157674"/>
            <a:ext cx="2087822" cy="1240946"/>
          </a:xfrm>
          <a:prstGeom prst="roundRect">
            <a:avLst>
              <a:gd name="adj" fmla="val 16474"/>
            </a:avLst>
          </a:prstGeom>
          <a:blipFill dpi="0" rotWithShape="1">
            <a:blip r:embed="rId22"/>
            <a:srcRect/>
            <a:tile tx="0" ty="0" sx="20000" sy="20000" flip="none" algn="ctr"/>
          </a:blipFill>
          <a:ln>
            <a:noFill/>
          </a:ln>
          <a:effectLst>
            <a:outerShdw blurRad="165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90" name="Téglalap: felső két sarkán lekerekítve 89">
            <a:extLst>
              <a:ext uri="{FF2B5EF4-FFF2-40B4-BE49-F238E27FC236}">
                <a16:creationId xmlns:a16="http://schemas.microsoft.com/office/drawing/2014/main" id="{275E366F-8935-73C4-0B37-88213EFDF72F}"/>
              </a:ext>
            </a:extLst>
          </p:cNvPr>
          <p:cNvSpPr/>
          <p:nvPr/>
        </p:nvSpPr>
        <p:spPr>
          <a:xfrm rot="10800000">
            <a:off x="163296" y="1819766"/>
            <a:ext cx="2084605" cy="578854"/>
          </a:xfrm>
          <a:prstGeom prst="round2SameRect">
            <a:avLst>
              <a:gd name="adj1" fmla="val 36036"/>
              <a:gd name="adj2" fmla="val 0"/>
            </a:avLst>
          </a:prstGeom>
          <a:gradFill flip="none" rotWithShape="1">
            <a:gsLst>
              <a:gs pos="0">
                <a:srgbClr val="263032">
                  <a:alpha val="0"/>
                </a:srgbClr>
              </a:gs>
              <a:gs pos="48000">
                <a:srgbClr val="263032">
                  <a:alpha val="40000"/>
                </a:srgbClr>
              </a:gs>
              <a:gs pos="100000">
                <a:srgbClr val="263032">
                  <a:alpha val="64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91" name="Szövegdoboz 90">
            <a:extLst>
              <a:ext uri="{FF2B5EF4-FFF2-40B4-BE49-F238E27FC236}">
                <a16:creationId xmlns:a16="http://schemas.microsoft.com/office/drawing/2014/main" id="{980F783D-CE89-6F05-8DB5-311E1D6E36A6}"/>
              </a:ext>
            </a:extLst>
          </p:cNvPr>
          <p:cNvSpPr txBox="1"/>
          <p:nvPr/>
        </p:nvSpPr>
        <p:spPr>
          <a:xfrm>
            <a:off x="209260" y="1830250"/>
            <a:ext cx="1938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Dicsőítő Iskola 2025 –</a:t>
            </a:r>
          </a:p>
          <a:p>
            <a:r>
              <a:rPr lang="en-US" sz="1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Regisztrálj most!</a:t>
            </a:r>
          </a:p>
        </p:txBody>
      </p:sp>
      <p:sp>
        <p:nvSpPr>
          <p:cNvPr id="92" name="Téglalap: lekerekített 91">
            <a:extLst>
              <a:ext uri="{FF2B5EF4-FFF2-40B4-BE49-F238E27FC236}">
                <a16:creationId xmlns:a16="http://schemas.microsoft.com/office/drawing/2014/main" id="{E9D7FCA4-5F43-CEED-8E7D-F3AEA111298A}"/>
              </a:ext>
            </a:extLst>
          </p:cNvPr>
          <p:cNvSpPr/>
          <p:nvPr/>
        </p:nvSpPr>
        <p:spPr>
          <a:xfrm>
            <a:off x="160078" y="2921720"/>
            <a:ext cx="1783897" cy="435965"/>
          </a:xfrm>
          <a:prstGeom prst="roundRect">
            <a:avLst>
              <a:gd name="adj" fmla="val 50000"/>
            </a:avLst>
          </a:prstGeom>
          <a:solidFill>
            <a:srgbClr val="56938F"/>
          </a:solidFill>
          <a:ln>
            <a:noFill/>
          </a:ln>
          <a:effectLst>
            <a:outerShdw blurRad="165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chemeClr val="bg1"/>
                </a:solidFill>
              </a:rPr>
              <a:t>A Sófárról</a:t>
            </a:r>
          </a:p>
        </p:txBody>
      </p:sp>
      <p:sp>
        <p:nvSpPr>
          <p:cNvPr id="93" name="Téglalap: lekerekített 92">
            <a:extLst>
              <a:ext uri="{FF2B5EF4-FFF2-40B4-BE49-F238E27FC236}">
                <a16:creationId xmlns:a16="http://schemas.microsoft.com/office/drawing/2014/main" id="{144C7F1E-613E-124F-DBF4-9D32C6F44054}"/>
              </a:ext>
            </a:extLst>
          </p:cNvPr>
          <p:cNvSpPr/>
          <p:nvPr/>
        </p:nvSpPr>
        <p:spPr>
          <a:xfrm>
            <a:off x="2071753" y="2921720"/>
            <a:ext cx="1783897" cy="435965"/>
          </a:xfrm>
          <a:prstGeom prst="roundRect">
            <a:avLst>
              <a:gd name="adj" fmla="val 50000"/>
            </a:avLst>
          </a:prstGeom>
          <a:solidFill>
            <a:srgbClr val="56938F"/>
          </a:solidFill>
          <a:ln>
            <a:noFill/>
          </a:ln>
          <a:effectLst>
            <a:outerShdw blurRad="165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chemeClr val="bg1"/>
                </a:solidFill>
              </a:rPr>
              <a:t>Segédanyagok</a:t>
            </a:r>
          </a:p>
        </p:txBody>
      </p:sp>
      <p:sp>
        <p:nvSpPr>
          <p:cNvPr id="98" name="Téglalap: lekerekített 97">
            <a:extLst>
              <a:ext uri="{FF2B5EF4-FFF2-40B4-BE49-F238E27FC236}">
                <a16:creationId xmlns:a16="http://schemas.microsoft.com/office/drawing/2014/main" id="{7CFD6BEA-ECC2-08A5-0E12-A761B412F8EC}"/>
              </a:ext>
            </a:extLst>
          </p:cNvPr>
          <p:cNvSpPr/>
          <p:nvPr/>
        </p:nvSpPr>
        <p:spPr>
          <a:xfrm>
            <a:off x="4483151" y="1149640"/>
            <a:ext cx="798120" cy="1240946"/>
          </a:xfrm>
          <a:prstGeom prst="roundRect">
            <a:avLst>
              <a:gd name="adj" fmla="val 23157"/>
            </a:avLst>
          </a:prstGeom>
          <a:blipFill dpi="0" rotWithShape="1">
            <a:blip r:embed="rId22"/>
            <a:srcRect/>
            <a:tile tx="0" ty="0" sx="20000" sy="20000" flip="none" algn="ctr"/>
          </a:blipFill>
          <a:ln>
            <a:noFill/>
          </a:ln>
          <a:effectLst>
            <a:outerShdw blurRad="165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99" name="Téglalap: lekerekített 98">
            <a:extLst>
              <a:ext uri="{FF2B5EF4-FFF2-40B4-BE49-F238E27FC236}">
                <a16:creationId xmlns:a16="http://schemas.microsoft.com/office/drawing/2014/main" id="{12FC4C9C-CB13-7AB2-1664-CB5021F4E4AB}"/>
              </a:ext>
            </a:extLst>
          </p:cNvPr>
          <p:cNvSpPr/>
          <p:nvPr/>
        </p:nvSpPr>
        <p:spPr>
          <a:xfrm>
            <a:off x="2312943" y="1153236"/>
            <a:ext cx="2087822" cy="1240946"/>
          </a:xfrm>
          <a:prstGeom prst="roundRect">
            <a:avLst>
              <a:gd name="adj" fmla="val 16474"/>
            </a:avLst>
          </a:prstGeom>
          <a:blipFill dpi="0" rotWithShape="1">
            <a:blip r:embed="rId22"/>
            <a:srcRect/>
            <a:tile tx="0" ty="0" sx="20000" sy="20000" flip="none" algn="ctr"/>
          </a:blipFill>
          <a:ln>
            <a:noFill/>
          </a:ln>
          <a:effectLst>
            <a:outerShdw blurRad="165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100" name="Téglalap: felső két sarkán lekerekítve 99">
            <a:extLst>
              <a:ext uri="{FF2B5EF4-FFF2-40B4-BE49-F238E27FC236}">
                <a16:creationId xmlns:a16="http://schemas.microsoft.com/office/drawing/2014/main" id="{D74760D9-FF99-E5A0-245E-4FCC03D36C9F}"/>
              </a:ext>
            </a:extLst>
          </p:cNvPr>
          <p:cNvSpPr/>
          <p:nvPr/>
        </p:nvSpPr>
        <p:spPr>
          <a:xfrm rot="10800000">
            <a:off x="2321877" y="1819766"/>
            <a:ext cx="2084605" cy="578854"/>
          </a:xfrm>
          <a:prstGeom prst="round2SameRect">
            <a:avLst>
              <a:gd name="adj1" fmla="val 36036"/>
              <a:gd name="adj2" fmla="val 0"/>
            </a:avLst>
          </a:prstGeom>
          <a:gradFill flip="none" rotWithShape="1">
            <a:gsLst>
              <a:gs pos="0">
                <a:srgbClr val="263032">
                  <a:alpha val="0"/>
                </a:srgbClr>
              </a:gs>
              <a:gs pos="48000">
                <a:srgbClr val="263032">
                  <a:alpha val="40000"/>
                </a:srgbClr>
              </a:gs>
              <a:gs pos="100000">
                <a:srgbClr val="263032">
                  <a:alpha val="64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101" name="Szövegdoboz 100">
            <a:extLst>
              <a:ext uri="{FF2B5EF4-FFF2-40B4-BE49-F238E27FC236}">
                <a16:creationId xmlns:a16="http://schemas.microsoft.com/office/drawing/2014/main" id="{164AEBBC-37E1-C511-2EB6-BFF729F7F5A8}"/>
              </a:ext>
            </a:extLst>
          </p:cNvPr>
          <p:cNvSpPr txBox="1"/>
          <p:nvPr/>
        </p:nvSpPr>
        <p:spPr>
          <a:xfrm>
            <a:off x="2367841" y="1830250"/>
            <a:ext cx="1763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Ez pedig egy másik,</a:t>
            </a:r>
          </a:p>
          <a:p>
            <a:r>
              <a:rPr lang="en-US" sz="1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szuperjó hír!</a:t>
            </a:r>
          </a:p>
        </p:txBody>
      </p:sp>
      <p:sp>
        <p:nvSpPr>
          <p:cNvPr id="102" name="Téglalap: felső két sarkán lekerekítve 101">
            <a:extLst>
              <a:ext uri="{FF2B5EF4-FFF2-40B4-BE49-F238E27FC236}">
                <a16:creationId xmlns:a16="http://schemas.microsoft.com/office/drawing/2014/main" id="{CCF45622-F650-E82D-8DEF-DCD4934B995C}"/>
              </a:ext>
            </a:extLst>
          </p:cNvPr>
          <p:cNvSpPr/>
          <p:nvPr/>
        </p:nvSpPr>
        <p:spPr>
          <a:xfrm rot="10800000">
            <a:off x="4474741" y="1808336"/>
            <a:ext cx="2084605" cy="578854"/>
          </a:xfrm>
          <a:prstGeom prst="round2SameRect">
            <a:avLst>
              <a:gd name="adj1" fmla="val 36036"/>
              <a:gd name="adj2" fmla="val 0"/>
            </a:avLst>
          </a:prstGeom>
          <a:gradFill flip="none" rotWithShape="1">
            <a:gsLst>
              <a:gs pos="0">
                <a:srgbClr val="263032">
                  <a:alpha val="0"/>
                </a:srgbClr>
              </a:gs>
              <a:gs pos="48000">
                <a:srgbClr val="263032">
                  <a:alpha val="40000"/>
                </a:srgbClr>
              </a:gs>
              <a:gs pos="100000">
                <a:srgbClr val="263032">
                  <a:alpha val="64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072D94F0-474C-5726-7B1C-7A4428FB42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53000" y="0"/>
            <a:ext cx="1905000" cy="9144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5" name="Ábra 4" descr="Beállítások egyszínű kitöltéssel">
            <a:extLst>
              <a:ext uri="{FF2B5EF4-FFF2-40B4-BE49-F238E27FC236}">
                <a16:creationId xmlns:a16="http://schemas.microsoft.com/office/drawing/2014/main" id="{0B591EF9-998B-EF64-B3D1-E284FFC1F28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81265" y="5008309"/>
            <a:ext cx="423748" cy="4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94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952D44-3ADE-7D19-9A01-773936527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églalap 64">
            <a:extLst>
              <a:ext uri="{FF2B5EF4-FFF2-40B4-BE49-F238E27FC236}">
                <a16:creationId xmlns:a16="http://schemas.microsoft.com/office/drawing/2014/main" id="{F8EED7EA-1AF1-DFBA-65C6-47458EDE351C}"/>
              </a:ext>
            </a:extLst>
          </p:cNvPr>
          <p:cNvSpPr/>
          <p:nvPr/>
        </p:nvSpPr>
        <p:spPr>
          <a:xfrm>
            <a:off x="-1103" y="9258"/>
            <a:ext cx="4953000" cy="4699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36" name="Téglalap 35">
            <a:extLst>
              <a:ext uri="{FF2B5EF4-FFF2-40B4-BE49-F238E27FC236}">
                <a16:creationId xmlns:a16="http://schemas.microsoft.com/office/drawing/2014/main" id="{D1342EE8-CBC5-7D76-A417-718A94E0EDF2}"/>
              </a:ext>
            </a:extLst>
          </p:cNvPr>
          <p:cNvSpPr/>
          <p:nvPr/>
        </p:nvSpPr>
        <p:spPr>
          <a:xfrm>
            <a:off x="-1104" y="9257"/>
            <a:ext cx="4953000" cy="644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5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25" name="Kép 24" descr="A képen Betűtípus, embléma, szimbólum, Grafika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470EA935-7A3A-C3AF-2E37-6A05D553E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7" y="9257"/>
            <a:ext cx="649550" cy="649550"/>
          </a:xfrm>
          <a:prstGeom prst="rect">
            <a:avLst/>
          </a:prstGeom>
        </p:spPr>
      </p:pic>
      <p:sp>
        <p:nvSpPr>
          <p:cNvPr id="37" name="Szövegdoboz 36">
            <a:extLst>
              <a:ext uri="{FF2B5EF4-FFF2-40B4-BE49-F238E27FC236}">
                <a16:creationId xmlns:a16="http://schemas.microsoft.com/office/drawing/2014/main" id="{AB101470-E66B-7E3A-A821-1DC54EE977D0}"/>
              </a:ext>
            </a:extLst>
          </p:cNvPr>
          <p:cNvSpPr txBox="1"/>
          <p:nvPr/>
        </p:nvSpPr>
        <p:spPr>
          <a:xfrm>
            <a:off x="718847" y="135656"/>
            <a:ext cx="1676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1"/>
              <a:t>Sófár </a:t>
            </a:r>
            <a:r>
              <a:rPr lang="en-US" sz="2000" b="1" noProof="1"/>
              <a:t>DalApp</a:t>
            </a:r>
          </a:p>
        </p:txBody>
      </p:sp>
      <p:pic>
        <p:nvPicPr>
          <p:cNvPr id="50" name="Ábra 49" descr="Egy fogaskerék körvonalas">
            <a:extLst>
              <a:ext uri="{FF2B5EF4-FFF2-40B4-BE49-F238E27FC236}">
                <a16:creationId xmlns:a16="http://schemas.microsoft.com/office/drawing/2014/main" id="{F8CE1E4A-4BB6-74EA-40C4-3B285458B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0533" y="103156"/>
            <a:ext cx="457200" cy="457200"/>
          </a:xfrm>
          <a:prstGeom prst="rect">
            <a:avLst/>
          </a:prstGeom>
        </p:spPr>
      </p:pic>
      <p:sp>
        <p:nvSpPr>
          <p:cNvPr id="64" name="Szövegdoboz 63">
            <a:extLst>
              <a:ext uri="{FF2B5EF4-FFF2-40B4-BE49-F238E27FC236}">
                <a16:creationId xmlns:a16="http://schemas.microsoft.com/office/drawing/2014/main" id="{FB1A37E3-345E-5814-DA8C-16E8D11386D5}"/>
              </a:ext>
            </a:extLst>
          </p:cNvPr>
          <p:cNvSpPr txBox="1"/>
          <p:nvPr/>
        </p:nvSpPr>
        <p:spPr>
          <a:xfrm>
            <a:off x="57149" y="2137196"/>
            <a:ext cx="1233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/>
              <a:t>HASZNOS</a:t>
            </a:r>
          </a:p>
        </p:txBody>
      </p:sp>
      <p:sp>
        <p:nvSpPr>
          <p:cNvPr id="26" name="Téglalap 25">
            <a:extLst>
              <a:ext uri="{FF2B5EF4-FFF2-40B4-BE49-F238E27FC236}">
                <a16:creationId xmlns:a16="http://schemas.microsoft.com/office/drawing/2014/main" id="{1E374B78-71AD-F057-4808-D10143AB33A7}"/>
              </a:ext>
            </a:extLst>
          </p:cNvPr>
          <p:cNvSpPr/>
          <p:nvPr/>
        </p:nvSpPr>
        <p:spPr>
          <a:xfrm>
            <a:off x="0" y="8044373"/>
            <a:ext cx="4953000" cy="628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pic>
        <p:nvPicPr>
          <p:cNvPr id="28" name="Kép 27">
            <a:extLst>
              <a:ext uri="{FF2B5EF4-FFF2-40B4-BE49-F238E27FC236}">
                <a16:creationId xmlns:a16="http://schemas.microsoft.com/office/drawing/2014/main" id="{20140674-2C9B-4A4E-DF1A-27EC751220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66" r="1340" b="3445"/>
          <a:stretch>
            <a:fillRect/>
          </a:stretch>
        </p:blipFill>
        <p:spPr>
          <a:xfrm>
            <a:off x="0" y="8310853"/>
            <a:ext cx="4953000" cy="833147"/>
          </a:xfrm>
          <a:prstGeom prst="rect">
            <a:avLst/>
          </a:prstGeom>
        </p:spPr>
      </p:pic>
      <p:sp>
        <p:nvSpPr>
          <p:cNvPr id="89" name="Téglalap: lekerekített 88">
            <a:extLst>
              <a:ext uri="{FF2B5EF4-FFF2-40B4-BE49-F238E27FC236}">
                <a16:creationId xmlns:a16="http://schemas.microsoft.com/office/drawing/2014/main" id="{5C788C1E-03F8-CC7E-94E7-DD585ADE1070}"/>
              </a:ext>
            </a:extLst>
          </p:cNvPr>
          <p:cNvSpPr/>
          <p:nvPr/>
        </p:nvSpPr>
        <p:spPr>
          <a:xfrm>
            <a:off x="0" y="661876"/>
            <a:ext cx="4951896" cy="1133998"/>
          </a:xfrm>
          <a:prstGeom prst="roundRect">
            <a:avLst>
              <a:gd name="adj" fmla="val 0"/>
            </a:avLst>
          </a:prstGeom>
          <a:blipFill dpi="0" rotWithShape="1">
            <a:blip r:embed="rId6"/>
            <a:srcRect/>
            <a:tile tx="0" ty="0" sx="20000" sy="20000" flip="none" algn="ctr"/>
          </a:blipFill>
          <a:ln>
            <a:noFill/>
          </a:ln>
          <a:effectLst>
            <a:outerShdw blurRad="165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90" name="Téglalap: felső két sarkán lekerekítve 89">
            <a:extLst>
              <a:ext uri="{FF2B5EF4-FFF2-40B4-BE49-F238E27FC236}">
                <a16:creationId xmlns:a16="http://schemas.microsoft.com/office/drawing/2014/main" id="{6CCCD2FD-AB12-FDEA-05AE-05426310DE9A}"/>
              </a:ext>
            </a:extLst>
          </p:cNvPr>
          <p:cNvSpPr/>
          <p:nvPr/>
        </p:nvSpPr>
        <p:spPr>
          <a:xfrm rot="10800000">
            <a:off x="-56218" y="1206954"/>
            <a:ext cx="5008113" cy="578854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263032">
                  <a:alpha val="0"/>
                </a:srgbClr>
              </a:gs>
              <a:gs pos="48000">
                <a:srgbClr val="263032">
                  <a:alpha val="40000"/>
                </a:srgbClr>
              </a:gs>
              <a:gs pos="100000">
                <a:srgbClr val="263032">
                  <a:alpha val="64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91" name="Szövegdoboz 90">
            <a:extLst>
              <a:ext uri="{FF2B5EF4-FFF2-40B4-BE49-F238E27FC236}">
                <a16:creationId xmlns:a16="http://schemas.microsoft.com/office/drawing/2014/main" id="{271A2C8F-1594-8B1E-93E7-2BCCB23EC329}"/>
              </a:ext>
            </a:extLst>
          </p:cNvPr>
          <p:cNvSpPr txBox="1"/>
          <p:nvPr/>
        </p:nvSpPr>
        <p:spPr>
          <a:xfrm>
            <a:off x="69297" y="1211505"/>
            <a:ext cx="2159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Dicsőítő Iskola 2025 – Regisztrálj most!</a:t>
            </a:r>
          </a:p>
        </p:txBody>
      </p:sp>
      <p:sp>
        <p:nvSpPr>
          <p:cNvPr id="92" name="Téglalap: lekerekített 91">
            <a:extLst>
              <a:ext uri="{FF2B5EF4-FFF2-40B4-BE49-F238E27FC236}">
                <a16:creationId xmlns:a16="http://schemas.microsoft.com/office/drawing/2014/main" id="{8259A6A1-0E62-2FBC-F16E-FE01B88FF32F}"/>
              </a:ext>
            </a:extLst>
          </p:cNvPr>
          <p:cNvSpPr/>
          <p:nvPr/>
        </p:nvSpPr>
        <p:spPr>
          <a:xfrm>
            <a:off x="160078" y="4012218"/>
            <a:ext cx="1783897" cy="435965"/>
          </a:xfrm>
          <a:prstGeom prst="roundRect">
            <a:avLst>
              <a:gd name="adj" fmla="val 50000"/>
            </a:avLst>
          </a:prstGeom>
          <a:solidFill>
            <a:srgbClr val="CBE5EB"/>
          </a:solidFill>
          <a:ln>
            <a:noFill/>
          </a:ln>
          <a:effectLst>
            <a:outerShdw blurRad="165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A Sófárról</a:t>
            </a:r>
          </a:p>
        </p:txBody>
      </p:sp>
      <p:sp>
        <p:nvSpPr>
          <p:cNvPr id="93" name="Téglalap: lekerekített 92">
            <a:extLst>
              <a:ext uri="{FF2B5EF4-FFF2-40B4-BE49-F238E27FC236}">
                <a16:creationId xmlns:a16="http://schemas.microsoft.com/office/drawing/2014/main" id="{F98D2DE7-87DC-F7BA-09D2-F4D77B5957F3}"/>
              </a:ext>
            </a:extLst>
          </p:cNvPr>
          <p:cNvSpPr/>
          <p:nvPr/>
        </p:nvSpPr>
        <p:spPr>
          <a:xfrm>
            <a:off x="2071753" y="4012218"/>
            <a:ext cx="1783897" cy="435965"/>
          </a:xfrm>
          <a:prstGeom prst="roundRect">
            <a:avLst>
              <a:gd name="adj" fmla="val 50000"/>
            </a:avLst>
          </a:prstGeom>
          <a:solidFill>
            <a:srgbClr val="CBE5EB"/>
          </a:solidFill>
          <a:ln>
            <a:noFill/>
          </a:ln>
          <a:effectLst>
            <a:outerShdw blurRad="165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A dicsőítésről</a:t>
            </a:r>
          </a:p>
        </p:txBody>
      </p:sp>
      <p:sp>
        <p:nvSpPr>
          <p:cNvPr id="103" name="Téglalap: lekerekített 102">
            <a:extLst>
              <a:ext uri="{FF2B5EF4-FFF2-40B4-BE49-F238E27FC236}">
                <a16:creationId xmlns:a16="http://schemas.microsoft.com/office/drawing/2014/main" id="{58DC3AA9-194A-8613-A02D-D46216AE6CFF}"/>
              </a:ext>
            </a:extLst>
          </p:cNvPr>
          <p:cNvSpPr/>
          <p:nvPr/>
        </p:nvSpPr>
        <p:spPr>
          <a:xfrm>
            <a:off x="3978418" y="4012218"/>
            <a:ext cx="1302853" cy="435965"/>
          </a:xfrm>
          <a:prstGeom prst="roundRect">
            <a:avLst>
              <a:gd name="adj" fmla="val 50000"/>
            </a:avLst>
          </a:prstGeom>
          <a:solidFill>
            <a:srgbClr val="CBE5EB"/>
          </a:solidFill>
          <a:ln>
            <a:noFill/>
          </a:ln>
          <a:effectLst>
            <a:outerShdw blurRad="165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solidFill>
                  <a:schemeClr val="tx1"/>
                </a:solidFill>
              </a:rPr>
              <a:t>Ilyesmik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4B41A1D4-45DB-ABA0-C791-0C3BE77502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53000" y="0"/>
            <a:ext cx="1905000" cy="9144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43210059-66E5-D1D0-B417-1351C7D2E668}"/>
              </a:ext>
            </a:extLst>
          </p:cNvPr>
          <p:cNvSpPr/>
          <p:nvPr/>
        </p:nvSpPr>
        <p:spPr>
          <a:xfrm>
            <a:off x="2833689" y="661875"/>
            <a:ext cx="2108682" cy="1123933"/>
          </a:xfrm>
          <a:prstGeom prst="rect">
            <a:avLst/>
          </a:prstGeom>
          <a:solidFill>
            <a:srgbClr val="CBE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4" name="Ábra 3" descr="Egy fogaskerék körvonalas">
            <a:extLst>
              <a:ext uri="{FF2B5EF4-FFF2-40B4-BE49-F238E27FC236}">
                <a16:creationId xmlns:a16="http://schemas.microsoft.com/office/drawing/2014/main" id="{E9F97F63-208F-9141-7A2A-5CF04760B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0363" y="735757"/>
            <a:ext cx="329025" cy="329025"/>
          </a:xfrm>
          <a:prstGeom prst="rect">
            <a:avLst/>
          </a:prstGeom>
        </p:spPr>
      </p:pic>
      <p:pic>
        <p:nvPicPr>
          <p:cNvPr id="7" name="Ábra 6" descr="Egy fogaskerék körvonalas">
            <a:extLst>
              <a:ext uri="{FF2B5EF4-FFF2-40B4-BE49-F238E27FC236}">
                <a16:creationId xmlns:a16="http://schemas.microsoft.com/office/drawing/2014/main" id="{F762D629-FD2E-8FFF-5CB3-2620596A6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0363" y="1072838"/>
            <a:ext cx="329025" cy="329025"/>
          </a:xfrm>
          <a:prstGeom prst="rect">
            <a:avLst/>
          </a:prstGeom>
        </p:spPr>
      </p:pic>
      <p:pic>
        <p:nvPicPr>
          <p:cNvPr id="12" name="Ábra 11" descr="Egy fogaskerék körvonalas">
            <a:extLst>
              <a:ext uri="{FF2B5EF4-FFF2-40B4-BE49-F238E27FC236}">
                <a16:creationId xmlns:a16="http://schemas.microsoft.com/office/drawing/2014/main" id="{413418A3-6A2A-33C5-A305-B325E78A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0363" y="1405700"/>
            <a:ext cx="329025" cy="329025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EAB6A612-4059-9ADF-059E-0781A64E3A97}"/>
              </a:ext>
            </a:extLst>
          </p:cNvPr>
          <p:cNvSpPr txBox="1"/>
          <p:nvPr/>
        </p:nvSpPr>
        <p:spPr>
          <a:xfrm>
            <a:off x="3201711" y="765900"/>
            <a:ext cx="2159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asdas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3F57748-F851-C4EF-71A6-CCC0862D1386}"/>
              </a:ext>
            </a:extLst>
          </p:cNvPr>
          <p:cNvSpPr txBox="1"/>
          <p:nvPr/>
        </p:nvSpPr>
        <p:spPr>
          <a:xfrm>
            <a:off x="3201711" y="1075244"/>
            <a:ext cx="2159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asdas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6974D41C-49C3-DCA6-3B1E-9CF30533F2B1}"/>
              </a:ext>
            </a:extLst>
          </p:cNvPr>
          <p:cNvSpPr txBox="1"/>
          <p:nvPr/>
        </p:nvSpPr>
        <p:spPr>
          <a:xfrm>
            <a:off x="3201711" y="1410569"/>
            <a:ext cx="2159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asdas</a:t>
            </a:r>
          </a:p>
        </p:txBody>
      </p:sp>
    </p:spTree>
    <p:extLst>
      <p:ext uri="{BB962C8B-B14F-4D97-AF65-F5344CB8AC3E}">
        <p14:creationId xmlns:p14="http://schemas.microsoft.com/office/powerpoint/2010/main" val="279434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46094-1D4E-19EC-3C27-6E43AE9D8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E4A1E2D9-0E15-6CE8-71A7-B655DDB09E1B}"/>
              </a:ext>
            </a:extLst>
          </p:cNvPr>
          <p:cNvSpPr/>
          <p:nvPr/>
        </p:nvSpPr>
        <p:spPr>
          <a:xfrm>
            <a:off x="245745" y="1306651"/>
            <a:ext cx="6366510" cy="2055673"/>
          </a:xfrm>
          <a:prstGeom prst="roundRect">
            <a:avLst>
              <a:gd name="adj" fmla="val 9253"/>
            </a:avLst>
          </a:prstGeom>
          <a:solidFill>
            <a:srgbClr val="171D1E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EB08860-C4A8-AFF9-F5A5-63C1FD1DDD8C}"/>
              </a:ext>
            </a:extLst>
          </p:cNvPr>
          <p:cNvSpPr/>
          <p:nvPr/>
        </p:nvSpPr>
        <p:spPr>
          <a:xfrm>
            <a:off x="428536" y="2217421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C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EA0FF5E-A33A-5B66-B63F-AE85EFDF0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124" y="631102"/>
            <a:ext cx="3267531" cy="5801535"/>
          </a:xfrm>
          <a:prstGeom prst="rect">
            <a:avLst/>
          </a:prstGeom>
        </p:spPr>
      </p:pic>
      <p:pic>
        <p:nvPicPr>
          <p:cNvPr id="9" name="Ábra 8" descr="Zongorabillentyűk egyszínű kitöltéssel">
            <a:extLst>
              <a:ext uri="{FF2B5EF4-FFF2-40B4-BE49-F238E27FC236}">
                <a16:creationId xmlns:a16="http://schemas.microsoft.com/office/drawing/2014/main" id="{837BFD52-3D76-849D-F678-87A65A7E3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536" y="1476197"/>
            <a:ext cx="571678" cy="571678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484024A9-1A76-274A-F0F4-815C2303F7D6}"/>
              </a:ext>
            </a:extLst>
          </p:cNvPr>
          <p:cNvSpPr txBox="1"/>
          <p:nvPr/>
        </p:nvSpPr>
        <p:spPr>
          <a:xfrm>
            <a:off x="1000214" y="1531203"/>
            <a:ext cx="1479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solidFill>
                  <a:srgbClr val="BFC8CB"/>
                </a:solidFill>
              </a:rPr>
              <a:t>Hangnem</a:t>
            </a:r>
            <a:endParaRPr lang="en-GB" sz="2400" dirty="0">
              <a:solidFill>
                <a:srgbClr val="BFC8CB"/>
              </a:solidFill>
            </a:endParaRP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B93AA2C5-FDE7-0DD7-E820-593D722B3F7D}"/>
              </a:ext>
            </a:extLst>
          </p:cNvPr>
          <p:cNvSpPr/>
          <p:nvPr/>
        </p:nvSpPr>
        <p:spPr>
          <a:xfrm>
            <a:off x="1000214" y="2217420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C#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4689C8E4-3A82-8D8A-D922-1789B9AC041D}"/>
              </a:ext>
            </a:extLst>
          </p:cNvPr>
          <p:cNvSpPr/>
          <p:nvPr/>
        </p:nvSpPr>
        <p:spPr>
          <a:xfrm>
            <a:off x="1571892" y="2217419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D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59248A0-D343-6F72-FB48-A42473F0CE0F}"/>
              </a:ext>
            </a:extLst>
          </p:cNvPr>
          <p:cNvSpPr/>
          <p:nvPr/>
        </p:nvSpPr>
        <p:spPr>
          <a:xfrm>
            <a:off x="2143570" y="2217418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D#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6E9630C-EE9B-204C-A3E0-5D0BE51823AB}"/>
              </a:ext>
            </a:extLst>
          </p:cNvPr>
          <p:cNvSpPr/>
          <p:nvPr/>
        </p:nvSpPr>
        <p:spPr>
          <a:xfrm>
            <a:off x="2715248" y="2217417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F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9D2603C1-E3A4-CF52-CF91-3721BFE37D23}"/>
              </a:ext>
            </a:extLst>
          </p:cNvPr>
          <p:cNvSpPr/>
          <p:nvPr/>
        </p:nvSpPr>
        <p:spPr>
          <a:xfrm>
            <a:off x="3286926" y="2217416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A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E7D6686-D82B-9E92-D251-1AB971F31DC3}"/>
              </a:ext>
            </a:extLst>
          </p:cNvPr>
          <p:cNvSpPr/>
          <p:nvPr/>
        </p:nvSpPr>
        <p:spPr>
          <a:xfrm>
            <a:off x="3858604" y="2217415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H</a:t>
            </a:r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D395ABDF-B9D8-465F-E5E5-9145680F43CF}"/>
              </a:ext>
            </a:extLst>
          </p:cNvPr>
          <p:cNvSpPr/>
          <p:nvPr/>
        </p:nvSpPr>
        <p:spPr>
          <a:xfrm>
            <a:off x="420637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dúr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B001314-ABC1-552F-7502-2C77F495D8BF}"/>
              </a:ext>
            </a:extLst>
          </p:cNvPr>
          <p:cNvSpPr/>
          <p:nvPr/>
        </p:nvSpPr>
        <p:spPr>
          <a:xfrm>
            <a:off x="1253579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moll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4D9C3A2F-7743-7F28-DA82-BCF76C38FDE2}"/>
              </a:ext>
            </a:extLst>
          </p:cNvPr>
          <p:cNvSpPr/>
          <p:nvPr/>
        </p:nvSpPr>
        <p:spPr>
          <a:xfrm>
            <a:off x="2086521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fríg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4CB34BEE-E85E-E3DE-0B0B-2FBA18B863C2}"/>
              </a:ext>
            </a:extLst>
          </p:cNvPr>
          <p:cNvSpPr/>
          <p:nvPr/>
        </p:nvSpPr>
        <p:spPr>
          <a:xfrm>
            <a:off x="2919463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dór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24" name="Téglalap: lekerekített 23">
            <a:extLst>
              <a:ext uri="{FF2B5EF4-FFF2-40B4-BE49-F238E27FC236}">
                <a16:creationId xmlns:a16="http://schemas.microsoft.com/office/drawing/2014/main" id="{BA907138-FEFC-4AEC-91C6-EA8B45EC1FAA}"/>
              </a:ext>
            </a:extLst>
          </p:cNvPr>
          <p:cNvSpPr/>
          <p:nvPr/>
        </p:nvSpPr>
        <p:spPr>
          <a:xfrm>
            <a:off x="3752405" y="2754808"/>
            <a:ext cx="1069340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mixolíd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4AF85947-0B0B-5265-2AFD-D125C4B46F35}"/>
              </a:ext>
            </a:extLst>
          </p:cNvPr>
          <p:cNvSpPr txBox="1"/>
          <p:nvPr/>
        </p:nvSpPr>
        <p:spPr>
          <a:xfrm>
            <a:off x="2273000" y="3802794"/>
            <a:ext cx="2404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i="1" dirty="0" err="1">
                <a:solidFill>
                  <a:srgbClr val="BFC8CB"/>
                </a:solidFill>
              </a:rPr>
              <a:t>Hangnemre</a:t>
            </a:r>
            <a:r>
              <a:rPr lang="en-GB" sz="1600" i="1" dirty="0">
                <a:solidFill>
                  <a:srgbClr val="BFC8CB"/>
                </a:solidFill>
              </a:rPr>
              <a:t> </a:t>
            </a:r>
            <a:r>
              <a:rPr lang="en-GB" sz="1600" i="1" dirty="0" err="1">
                <a:solidFill>
                  <a:srgbClr val="BFC8CB"/>
                </a:solidFill>
              </a:rPr>
              <a:t>nem</a:t>
            </a:r>
            <a:r>
              <a:rPr lang="en-GB" sz="1600" i="1" dirty="0">
                <a:solidFill>
                  <a:srgbClr val="BFC8CB"/>
                </a:solidFill>
              </a:rPr>
              <a:t> </a:t>
            </a:r>
            <a:r>
              <a:rPr lang="en-GB" sz="1600" i="1" dirty="0" err="1">
                <a:solidFill>
                  <a:srgbClr val="BFC8CB"/>
                </a:solidFill>
              </a:rPr>
              <a:t>szűrünk</a:t>
            </a:r>
            <a:endParaRPr lang="en-GB" sz="1600" i="1" dirty="0">
              <a:solidFill>
                <a:srgbClr val="BFC8CB"/>
              </a:solidFill>
            </a:endParaRPr>
          </a:p>
        </p:txBody>
      </p:sp>
      <p:pic>
        <p:nvPicPr>
          <p:cNvPr id="3" name="Ábra 2" descr="Kurzor egyszínű kitöltéssel">
            <a:extLst>
              <a:ext uri="{FF2B5EF4-FFF2-40B4-BE49-F238E27FC236}">
                <a16:creationId xmlns:a16="http://schemas.microsoft.com/office/drawing/2014/main" id="{B84BA453-42C8-D445-1D77-BF68E0841D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33592">
            <a:off x="673764" y="2454744"/>
            <a:ext cx="414042" cy="414042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2887505A-CF3E-CC70-E4A6-BDA6BB7750B5}"/>
              </a:ext>
            </a:extLst>
          </p:cNvPr>
          <p:cNvSpPr txBox="1"/>
          <p:nvPr/>
        </p:nvSpPr>
        <p:spPr>
          <a:xfrm>
            <a:off x="3519501" y="1970186"/>
            <a:ext cx="3267646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Bármely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dalban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létező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alaphangok</a:t>
            </a:r>
            <a:endParaRPr lang="en-GB" sz="1600" i="1" dirty="0">
              <a:solidFill>
                <a:srgbClr val="BFC8CB"/>
              </a:solidFill>
            </a:endParaRP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73E3A184-45F4-747D-48D9-1E5E3BCD4AAE}"/>
              </a:ext>
            </a:extLst>
          </p:cNvPr>
          <p:cNvSpPr txBox="1"/>
          <p:nvPr/>
        </p:nvSpPr>
        <p:spPr>
          <a:xfrm>
            <a:off x="3519501" y="2507579"/>
            <a:ext cx="3267646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Bármely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dalban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létező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hangsorok</a:t>
            </a:r>
            <a:endParaRPr lang="en-GB" sz="1600" i="1" dirty="0">
              <a:solidFill>
                <a:srgbClr val="BFC8C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556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0AEA2-2903-5ED7-55F1-B9E6FD235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F6B461F0-C265-7927-2A24-F5593D3E9701}"/>
              </a:ext>
            </a:extLst>
          </p:cNvPr>
          <p:cNvSpPr/>
          <p:nvPr/>
        </p:nvSpPr>
        <p:spPr>
          <a:xfrm>
            <a:off x="245745" y="1306651"/>
            <a:ext cx="6366510" cy="2055673"/>
          </a:xfrm>
          <a:prstGeom prst="roundRect">
            <a:avLst>
              <a:gd name="adj" fmla="val 9253"/>
            </a:avLst>
          </a:prstGeom>
          <a:solidFill>
            <a:srgbClr val="171D1E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CC4AEE9C-3BBB-7949-551F-7CBE5FF80333}"/>
              </a:ext>
            </a:extLst>
          </p:cNvPr>
          <p:cNvSpPr/>
          <p:nvPr/>
        </p:nvSpPr>
        <p:spPr>
          <a:xfrm>
            <a:off x="428536" y="2217421"/>
            <a:ext cx="733514" cy="370613"/>
          </a:xfrm>
          <a:prstGeom prst="roundRect">
            <a:avLst/>
          </a:prstGeom>
          <a:solidFill>
            <a:srgbClr val="2C3132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     C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6A9E143-9BFB-E954-D6E1-DE31D0AD5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124" y="631102"/>
            <a:ext cx="3267531" cy="5801535"/>
          </a:xfrm>
          <a:prstGeom prst="rect">
            <a:avLst/>
          </a:prstGeom>
        </p:spPr>
      </p:pic>
      <p:pic>
        <p:nvPicPr>
          <p:cNvPr id="9" name="Ábra 8" descr="Zongorabillentyűk egyszínű kitöltéssel">
            <a:extLst>
              <a:ext uri="{FF2B5EF4-FFF2-40B4-BE49-F238E27FC236}">
                <a16:creationId xmlns:a16="http://schemas.microsoft.com/office/drawing/2014/main" id="{C97A47D6-4D35-D1ED-0430-D7E80C1A7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536" y="1476197"/>
            <a:ext cx="571678" cy="571678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07E63B56-9679-DA40-5052-783941BA661F}"/>
              </a:ext>
            </a:extLst>
          </p:cNvPr>
          <p:cNvSpPr txBox="1"/>
          <p:nvPr/>
        </p:nvSpPr>
        <p:spPr>
          <a:xfrm>
            <a:off x="1000214" y="1531203"/>
            <a:ext cx="1479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solidFill>
                  <a:srgbClr val="BFC8CB"/>
                </a:solidFill>
              </a:rPr>
              <a:t>Hangnem</a:t>
            </a:r>
            <a:endParaRPr lang="en-GB" sz="2400" dirty="0">
              <a:solidFill>
                <a:srgbClr val="BFC8CB"/>
              </a:solidFill>
            </a:endParaRP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6DA1E2E3-7E7B-A2B9-ECC3-2C29D5F7A995}"/>
              </a:ext>
            </a:extLst>
          </p:cNvPr>
          <p:cNvSpPr/>
          <p:nvPr/>
        </p:nvSpPr>
        <p:spPr>
          <a:xfrm>
            <a:off x="1253579" y="2217420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C#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A71EEF89-840B-3939-C572-26C240E98036}"/>
              </a:ext>
            </a:extLst>
          </p:cNvPr>
          <p:cNvSpPr/>
          <p:nvPr/>
        </p:nvSpPr>
        <p:spPr>
          <a:xfrm>
            <a:off x="1825257" y="2217419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D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EB440A95-6B66-3B6A-CD87-BB4E897F9645}"/>
              </a:ext>
            </a:extLst>
          </p:cNvPr>
          <p:cNvSpPr/>
          <p:nvPr/>
        </p:nvSpPr>
        <p:spPr>
          <a:xfrm>
            <a:off x="2396935" y="2217418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D#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9E2A4BC4-E7C0-1E78-1836-0F70BE3B761F}"/>
              </a:ext>
            </a:extLst>
          </p:cNvPr>
          <p:cNvSpPr/>
          <p:nvPr/>
        </p:nvSpPr>
        <p:spPr>
          <a:xfrm>
            <a:off x="2968613" y="2217417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F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52D2F8EE-BBA4-B764-894E-AB462E97C316}"/>
              </a:ext>
            </a:extLst>
          </p:cNvPr>
          <p:cNvSpPr/>
          <p:nvPr/>
        </p:nvSpPr>
        <p:spPr>
          <a:xfrm>
            <a:off x="3540291" y="2217416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A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4A90985C-4095-7AEE-141E-B5ACF9143AA1}"/>
              </a:ext>
            </a:extLst>
          </p:cNvPr>
          <p:cNvSpPr/>
          <p:nvPr/>
        </p:nvSpPr>
        <p:spPr>
          <a:xfrm>
            <a:off x="4111969" y="2217415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H</a:t>
            </a:r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7A937449-B0BF-09F2-7903-E02AD9B6F8CA}"/>
              </a:ext>
            </a:extLst>
          </p:cNvPr>
          <p:cNvSpPr/>
          <p:nvPr/>
        </p:nvSpPr>
        <p:spPr>
          <a:xfrm>
            <a:off x="420637" y="2754808"/>
            <a:ext cx="872639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C-</a:t>
            </a:r>
            <a:r>
              <a:rPr lang="en-GB" b="1" dirty="0" err="1">
                <a:solidFill>
                  <a:srgbClr val="BFC8CB"/>
                </a:solidFill>
              </a:rPr>
              <a:t>dúr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8FB845DF-CBB2-D6B5-20F7-BE6BEE0109E0}"/>
              </a:ext>
            </a:extLst>
          </p:cNvPr>
          <p:cNvSpPr/>
          <p:nvPr/>
        </p:nvSpPr>
        <p:spPr>
          <a:xfrm>
            <a:off x="1377861" y="2754808"/>
            <a:ext cx="872639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C-</a:t>
            </a:r>
            <a:r>
              <a:rPr lang="en-GB" b="1" dirty="0" err="1">
                <a:solidFill>
                  <a:srgbClr val="BFC8CB"/>
                </a:solidFill>
              </a:rPr>
              <a:t>fríg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24" name="Téglalap: lekerekített 23">
            <a:extLst>
              <a:ext uri="{FF2B5EF4-FFF2-40B4-BE49-F238E27FC236}">
                <a16:creationId xmlns:a16="http://schemas.microsoft.com/office/drawing/2014/main" id="{B3079D49-0C92-A8F4-C083-4885B8CE1C4B}"/>
              </a:ext>
            </a:extLst>
          </p:cNvPr>
          <p:cNvSpPr/>
          <p:nvPr/>
        </p:nvSpPr>
        <p:spPr>
          <a:xfrm>
            <a:off x="2340807" y="2754808"/>
            <a:ext cx="1255500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C-</a:t>
            </a:r>
            <a:r>
              <a:rPr lang="en-GB" b="1" dirty="0" err="1">
                <a:solidFill>
                  <a:srgbClr val="BFC8CB"/>
                </a:solidFill>
              </a:rPr>
              <a:t>mixolíd</a:t>
            </a:r>
            <a:endParaRPr lang="en-GB" b="1" dirty="0">
              <a:solidFill>
                <a:srgbClr val="BFC8CB"/>
              </a:solidFill>
            </a:endParaRPr>
          </a:p>
        </p:txBody>
      </p:sp>
      <p:pic>
        <p:nvPicPr>
          <p:cNvPr id="2" name="Ábra 1" descr="Pipa egyszínű kitöltéssel">
            <a:extLst>
              <a:ext uri="{FF2B5EF4-FFF2-40B4-BE49-F238E27FC236}">
                <a16:creationId xmlns:a16="http://schemas.microsoft.com/office/drawing/2014/main" id="{105ACE87-80E2-64E9-4777-65DD90FB5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093" y="2300019"/>
            <a:ext cx="233126" cy="233126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8D1B1B3E-4908-EC39-6524-24670507E5CC}"/>
              </a:ext>
            </a:extLst>
          </p:cNvPr>
          <p:cNvSpPr txBox="1"/>
          <p:nvPr/>
        </p:nvSpPr>
        <p:spPr>
          <a:xfrm>
            <a:off x="2555861" y="3802794"/>
            <a:ext cx="1838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i="1" dirty="0">
                <a:solidFill>
                  <a:srgbClr val="BFC8CB"/>
                </a:solidFill>
              </a:rPr>
              <a:t>C </a:t>
            </a:r>
            <a:r>
              <a:rPr lang="en-GB" sz="1600" i="1" dirty="0" err="1">
                <a:solidFill>
                  <a:srgbClr val="BFC8CB"/>
                </a:solidFill>
              </a:rPr>
              <a:t>alaphangú</a:t>
            </a:r>
            <a:r>
              <a:rPr lang="en-GB" sz="1600" i="1" dirty="0">
                <a:solidFill>
                  <a:srgbClr val="BFC8CB"/>
                </a:solidFill>
              </a:rPr>
              <a:t> </a:t>
            </a:r>
            <a:r>
              <a:rPr lang="en-GB" sz="1600" i="1" dirty="0" err="1">
                <a:solidFill>
                  <a:srgbClr val="BFC8CB"/>
                </a:solidFill>
              </a:rPr>
              <a:t>dalok</a:t>
            </a:r>
            <a:endParaRPr lang="en-GB" sz="1600" i="1" dirty="0">
              <a:solidFill>
                <a:srgbClr val="BFC8CB"/>
              </a:solidFill>
            </a:endParaRPr>
          </a:p>
        </p:txBody>
      </p:sp>
      <p:pic>
        <p:nvPicPr>
          <p:cNvPr id="6" name="Ábra 5" descr="Kurzor egyszínű kitöltéssel">
            <a:extLst>
              <a:ext uri="{FF2B5EF4-FFF2-40B4-BE49-F238E27FC236}">
                <a16:creationId xmlns:a16="http://schemas.microsoft.com/office/drawing/2014/main" id="{7E99DAFB-A0C5-2615-2499-FC49E2AB7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33592">
            <a:off x="1520191" y="2454744"/>
            <a:ext cx="414042" cy="414042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CA76CBEF-3AEC-A891-B410-1D2E76D84A73}"/>
              </a:ext>
            </a:extLst>
          </p:cNvPr>
          <p:cNvSpPr txBox="1"/>
          <p:nvPr/>
        </p:nvSpPr>
        <p:spPr>
          <a:xfrm>
            <a:off x="3519501" y="1970186"/>
            <a:ext cx="3267646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Bármely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dalban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létező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alaphangok</a:t>
            </a:r>
            <a:endParaRPr lang="en-GB" sz="1600" i="1" dirty="0">
              <a:solidFill>
                <a:srgbClr val="BFC8CB"/>
              </a:solidFill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171ABE6B-FF39-4805-1FB3-108C7A094BF4}"/>
              </a:ext>
            </a:extLst>
          </p:cNvPr>
          <p:cNvSpPr txBox="1"/>
          <p:nvPr/>
        </p:nvSpPr>
        <p:spPr>
          <a:xfrm>
            <a:off x="3519501" y="2507579"/>
            <a:ext cx="3267646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C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alaphanggal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létező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hangsorok</a:t>
            </a:r>
            <a:endParaRPr lang="en-GB" sz="1600" i="1" dirty="0">
              <a:solidFill>
                <a:srgbClr val="BFC8CB"/>
              </a:solidFill>
            </a:endParaRPr>
          </a:p>
        </p:txBody>
      </p:sp>
      <p:pic>
        <p:nvPicPr>
          <p:cNvPr id="28" name="Ábra 27" descr="Bezárás egyszínű kitöltéssel">
            <a:extLst>
              <a:ext uri="{FF2B5EF4-FFF2-40B4-BE49-F238E27FC236}">
                <a16:creationId xmlns:a16="http://schemas.microsoft.com/office/drawing/2014/main" id="{6D1A4D22-42F0-C254-D207-04F3FD1BF1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14518" y="1529716"/>
            <a:ext cx="311348" cy="3113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968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67F8A-8406-790D-7E13-E36BB2AFE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5AC4E956-A771-F606-B581-357A2B2E60A7}"/>
              </a:ext>
            </a:extLst>
          </p:cNvPr>
          <p:cNvSpPr/>
          <p:nvPr/>
        </p:nvSpPr>
        <p:spPr>
          <a:xfrm>
            <a:off x="245745" y="1306651"/>
            <a:ext cx="6366510" cy="2055673"/>
          </a:xfrm>
          <a:prstGeom prst="roundRect">
            <a:avLst>
              <a:gd name="adj" fmla="val 9253"/>
            </a:avLst>
          </a:prstGeom>
          <a:solidFill>
            <a:srgbClr val="171D1E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E11C6E6-A328-A513-37A3-192B5BCC5768}"/>
              </a:ext>
            </a:extLst>
          </p:cNvPr>
          <p:cNvSpPr/>
          <p:nvPr/>
        </p:nvSpPr>
        <p:spPr>
          <a:xfrm>
            <a:off x="428536" y="2217421"/>
            <a:ext cx="733514" cy="370613"/>
          </a:xfrm>
          <a:prstGeom prst="roundRect">
            <a:avLst/>
          </a:prstGeom>
          <a:solidFill>
            <a:srgbClr val="2C3132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     C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5841A912-CEA2-D4B0-C25B-489CA20A5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124" y="631102"/>
            <a:ext cx="3267531" cy="5801535"/>
          </a:xfrm>
          <a:prstGeom prst="rect">
            <a:avLst/>
          </a:prstGeom>
        </p:spPr>
      </p:pic>
      <p:pic>
        <p:nvPicPr>
          <p:cNvPr id="9" name="Ábra 8" descr="Zongorabillentyűk egyszínű kitöltéssel">
            <a:extLst>
              <a:ext uri="{FF2B5EF4-FFF2-40B4-BE49-F238E27FC236}">
                <a16:creationId xmlns:a16="http://schemas.microsoft.com/office/drawing/2014/main" id="{5752183B-95CB-38E0-4DEF-AA971F16D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536" y="1476197"/>
            <a:ext cx="571678" cy="571678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0A883971-38EB-482F-1C55-309773922174}"/>
              </a:ext>
            </a:extLst>
          </p:cNvPr>
          <p:cNvSpPr txBox="1"/>
          <p:nvPr/>
        </p:nvSpPr>
        <p:spPr>
          <a:xfrm>
            <a:off x="1000214" y="1531203"/>
            <a:ext cx="1479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solidFill>
                  <a:srgbClr val="BFC8CB"/>
                </a:solidFill>
              </a:rPr>
              <a:t>Hangnem</a:t>
            </a:r>
            <a:endParaRPr lang="en-GB" sz="2400" dirty="0">
              <a:solidFill>
                <a:srgbClr val="BFC8CB"/>
              </a:solidFill>
            </a:endParaRP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CD6E0016-5AC5-15C6-1FF2-97166BAC869D}"/>
              </a:ext>
            </a:extLst>
          </p:cNvPr>
          <p:cNvSpPr/>
          <p:nvPr/>
        </p:nvSpPr>
        <p:spPr>
          <a:xfrm>
            <a:off x="1253579" y="2217420"/>
            <a:ext cx="755639" cy="370613"/>
          </a:xfrm>
          <a:prstGeom prst="roundRect">
            <a:avLst/>
          </a:prstGeom>
          <a:solidFill>
            <a:srgbClr val="2C3132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     C#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0028C893-105E-FFA3-B9D4-E662F7EAAA29}"/>
              </a:ext>
            </a:extLst>
          </p:cNvPr>
          <p:cNvSpPr/>
          <p:nvPr/>
        </p:nvSpPr>
        <p:spPr>
          <a:xfrm>
            <a:off x="2094433" y="2217419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D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9D79AAE6-11D4-77B8-7FAD-7B84BC92FECB}"/>
              </a:ext>
            </a:extLst>
          </p:cNvPr>
          <p:cNvSpPr/>
          <p:nvPr/>
        </p:nvSpPr>
        <p:spPr>
          <a:xfrm>
            <a:off x="2666111" y="2217418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D#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337583B-5A7D-3346-AAED-14756644A95A}"/>
              </a:ext>
            </a:extLst>
          </p:cNvPr>
          <p:cNvSpPr/>
          <p:nvPr/>
        </p:nvSpPr>
        <p:spPr>
          <a:xfrm>
            <a:off x="3237789" y="2217417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F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FB6C2D6-902B-9552-5B2D-B6DB40648908}"/>
              </a:ext>
            </a:extLst>
          </p:cNvPr>
          <p:cNvSpPr/>
          <p:nvPr/>
        </p:nvSpPr>
        <p:spPr>
          <a:xfrm>
            <a:off x="3809467" y="2217416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A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B62C9B8D-FE69-8867-5285-8BB629130543}"/>
              </a:ext>
            </a:extLst>
          </p:cNvPr>
          <p:cNvSpPr/>
          <p:nvPr/>
        </p:nvSpPr>
        <p:spPr>
          <a:xfrm>
            <a:off x="4381145" y="2217415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H</a:t>
            </a:r>
          </a:p>
        </p:txBody>
      </p:sp>
      <p:pic>
        <p:nvPicPr>
          <p:cNvPr id="2" name="Ábra 1" descr="Pipa egyszínű kitöltéssel">
            <a:extLst>
              <a:ext uri="{FF2B5EF4-FFF2-40B4-BE49-F238E27FC236}">
                <a16:creationId xmlns:a16="http://schemas.microsoft.com/office/drawing/2014/main" id="{FC559278-D19F-14B4-4666-F68D01F8C8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093" y="2300019"/>
            <a:ext cx="233126" cy="233126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15120C51-210D-B401-0D70-53FE6FBCDD90}"/>
              </a:ext>
            </a:extLst>
          </p:cNvPr>
          <p:cNvSpPr txBox="1"/>
          <p:nvPr/>
        </p:nvSpPr>
        <p:spPr>
          <a:xfrm>
            <a:off x="2189736" y="3802794"/>
            <a:ext cx="2571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i="1" dirty="0">
                <a:solidFill>
                  <a:srgbClr val="BFC8CB"/>
                </a:solidFill>
              </a:rPr>
              <a:t>C </a:t>
            </a:r>
            <a:r>
              <a:rPr lang="en-GB" sz="1600" i="1" dirty="0" err="1">
                <a:solidFill>
                  <a:srgbClr val="BFC8CB"/>
                </a:solidFill>
              </a:rPr>
              <a:t>vagy</a:t>
            </a:r>
            <a:r>
              <a:rPr lang="en-GB" sz="1600" i="1" dirty="0">
                <a:solidFill>
                  <a:srgbClr val="BFC8CB"/>
                </a:solidFill>
              </a:rPr>
              <a:t> C# </a:t>
            </a:r>
            <a:r>
              <a:rPr lang="en-GB" sz="1600" i="1" dirty="0" err="1">
                <a:solidFill>
                  <a:srgbClr val="BFC8CB"/>
                </a:solidFill>
              </a:rPr>
              <a:t>alaphangú</a:t>
            </a:r>
            <a:r>
              <a:rPr lang="en-GB" sz="1600" i="1" dirty="0">
                <a:solidFill>
                  <a:srgbClr val="BFC8CB"/>
                </a:solidFill>
              </a:rPr>
              <a:t> </a:t>
            </a:r>
            <a:r>
              <a:rPr lang="en-GB" sz="1600" i="1" dirty="0" err="1">
                <a:solidFill>
                  <a:srgbClr val="BFC8CB"/>
                </a:solidFill>
              </a:rPr>
              <a:t>dalok</a:t>
            </a:r>
            <a:endParaRPr lang="en-GB" sz="1600" i="1" dirty="0">
              <a:solidFill>
                <a:srgbClr val="BFC8CB"/>
              </a:solidFill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4837E5B4-D200-E85C-1D70-62D4C3A4644D}"/>
              </a:ext>
            </a:extLst>
          </p:cNvPr>
          <p:cNvSpPr txBox="1"/>
          <p:nvPr/>
        </p:nvSpPr>
        <p:spPr>
          <a:xfrm>
            <a:off x="3519501" y="1970186"/>
            <a:ext cx="3267646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Bármely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dalban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létező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alaphangok</a:t>
            </a:r>
            <a:endParaRPr lang="en-GB" sz="1600" i="1" dirty="0">
              <a:solidFill>
                <a:srgbClr val="BFC8CB"/>
              </a:solidFill>
            </a:endParaRPr>
          </a:p>
        </p:txBody>
      </p:sp>
      <p:pic>
        <p:nvPicPr>
          <p:cNvPr id="8" name="Ábra 7" descr="Pipa egyszínű kitöltéssel">
            <a:extLst>
              <a:ext uri="{FF2B5EF4-FFF2-40B4-BE49-F238E27FC236}">
                <a16:creationId xmlns:a16="http://schemas.microsoft.com/office/drawing/2014/main" id="{C655A6FD-C613-5413-4A2A-15C2A4C784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8643" y="2300019"/>
            <a:ext cx="233126" cy="233126"/>
          </a:xfrm>
          <a:prstGeom prst="rect">
            <a:avLst/>
          </a:prstGeom>
        </p:spPr>
      </p:pic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3553B998-1AC7-08BA-A576-E2014E3D76F2}"/>
              </a:ext>
            </a:extLst>
          </p:cNvPr>
          <p:cNvSpPr/>
          <p:nvPr/>
        </p:nvSpPr>
        <p:spPr>
          <a:xfrm>
            <a:off x="420637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dúr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450C269C-4C6B-1891-CA06-26C8F29CCC80}"/>
              </a:ext>
            </a:extLst>
          </p:cNvPr>
          <p:cNvSpPr/>
          <p:nvPr/>
        </p:nvSpPr>
        <p:spPr>
          <a:xfrm>
            <a:off x="1253579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moll</a:t>
            </a:r>
          </a:p>
        </p:txBody>
      </p: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EA8C83AB-1F22-13C1-9C98-941FAE2FB046}"/>
              </a:ext>
            </a:extLst>
          </p:cNvPr>
          <p:cNvSpPr/>
          <p:nvPr/>
        </p:nvSpPr>
        <p:spPr>
          <a:xfrm>
            <a:off x="2086521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fríg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0808C308-34B1-E2CC-97F4-8E00F7566087}"/>
              </a:ext>
            </a:extLst>
          </p:cNvPr>
          <p:cNvSpPr/>
          <p:nvPr/>
        </p:nvSpPr>
        <p:spPr>
          <a:xfrm>
            <a:off x="2919463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dór</a:t>
            </a:r>
            <a:endParaRPr lang="en-GB" b="1" dirty="0">
              <a:solidFill>
                <a:srgbClr val="BFC8CB"/>
              </a:solidFill>
            </a:endParaRPr>
          </a:p>
        </p:txBody>
      </p:sp>
      <p:pic>
        <p:nvPicPr>
          <p:cNvPr id="6" name="Ábra 5" descr="Kurzor egyszínű kitöltéssel">
            <a:extLst>
              <a:ext uri="{FF2B5EF4-FFF2-40B4-BE49-F238E27FC236}">
                <a16:creationId xmlns:a16="http://schemas.microsoft.com/office/drawing/2014/main" id="{A78EF869-AFD6-8844-C5D1-6E781448B4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33592">
            <a:off x="955028" y="2974126"/>
            <a:ext cx="414042" cy="414042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A4453961-F763-EA4F-2083-664945C35D78}"/>
              </a:ext>
            </a:extLst>
          </p:cNvPr>
          <p:cNvSpPr txBox="1"/>
          <p:nvPr/>
        </p:nvSpPr>
        <p:spPr>
          <a:xfrm>
            <a:off x="2995195" y="2507579"/>
            <a:ext cx="3791952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C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vagy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C#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alaphanggal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létező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hangsorok</a:t>
            </a:r>
            <a:endParaRPr lang="en-GB" sz="1600" i="1" dirty="0">
              <a:solidFill>
                <a:srgbClr val="BFC8CB"/>
              </a:solidFill>
            </a:endParaRPr>
          </a:p>
        </p:txBody>
      </p:sp>
      <p:pic>
        <p:nvPicPr>
          <p:cNvPr id="26" name="Ábra 25" descr="Bezárás egyszínű kitöltéssel">
            <a:extLst>
              <a:ext uri="{FF2B5EF4-FFF2-40B4-BE49-F238E27FC236}">
                <a16:creationId xmlns:a16="http://schemas.microsoft.com/office/drawing/2014/main" id="{A79FF19A-4A8B-E032-D702-E6CB3CC5F6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14518" y="1529716"/>
            <a:ext cx="311348" cy="3113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2116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A998D-11FE-AD9B-A911-609B075D6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5B101D54-E85F-287A-ED41-495394C6E98C}"/>
              </a:ext>
            </a:extLst>
          </p:cNvPr>
          <p:cNvSpPr/>
          <p:nvPr/>
        </p:nvSpPr>
        <p:spPr>
          <a:xfrm>
            <a:off x="245745" y="1306651"/>
            <a:ext cx="6366510" cy="2055673"/>
          </a:xfrm>
          <a:prstGeom prst="roundRect">
            <a:avLst>
              <a:gd name="adj" fmla="val 9253"/>
            </a:avLst>
          </a:prstGeom>
          <a:solidFill>
            <a:srgbClr val="171D1E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6D8DCE61-4DAB-267A-59CF-4D4A92BE42F6}"/>
              </a:ext>
            </a:extLst>
          </p:cNvPr>
          <p:cNvSpPr/>
          <p:nvPr/>
        </p:nvSpPr>
        <p:spPr>
          <a:xfrm>
            <a:off x="428536" y="2217421"/>
            <a:ext cx="733514" cy="370613"/>
          </a:xfrm>
          <a:prstGeom prst="roundRect">
            <a:avLst/>
          </a:prstGeom>
          <a:solidFill>
            <a:srgbClr val="2C3132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     C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7CC15904-E7C8-01D1-931C-B853EE13D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124" y="631102"/>
            <a:ext cx="3267531" cy="5801535"/>
          </a:xfrm>
          <a:prstGeom prst="rect">
            <a:avLst/>
          </a:prstGeom>
        </p:spPr>
      </p:pic>
      <p:pic>
        <p:nvPicPr>
          <p:cNvPr id="9" name="Ábra 8" descr="Zongorabillentyűk egyszínű kitöltéssel">
            <a:extLst>
              <a:ext uri="{FF2B5EF4-FFF2-40B4-BE49-F238E27FC236}">
                <a16:creationId xmlns:a16="http://schemas.microsoft.com/office/drawing/2014/main" id="{F6A4569E-68E0-7036-D2B9-F97522665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536" y="1476197"/>
            <a:ext cx="571678" cy="571678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01EBACAF-CD5F-046B-94C3-7445C50F2228}"/>
              </a:ext>
            </a:extLst>
          </p:cNvPr>
          <p:cNvSpPr txBox="1"/>
          <p:nvPr/>
        </p:nvSpPr>
        <p:spPr>
          <a:xfrm>
            <a:off x="1000214" y="1531203"/>
            <a:ext cx="1479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solidFill>
                  <a:srgbClr val="BFC8CB"/>
                </a:solidFill>
              </a:rPr>
              <a:t>Hangnem</a:t>
            </a:r>
            <a:endParaRPr lang="en-GB" sz="2400" dirty="0">
              <a:solidFill>
                <a:srgbClr val="BFC8CB"/>
              </a:solidFill>
            </a:endParaRP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BF5F392-8EAE-AC9B-2192-AEF128F4462F}"/>
              </a:ext>
            </a:extLst>
          </p:cNvPr>
          <p:cNvSpPr/>
          <p:nvPr/>
        </p:nvSpPr>
        <p:spPr>
          <a:xfrm>
            <a:off x="1253579" y="2217420"/>
            <a:ext cx="755639" cy="370613"/>
          </a:xfrm>
          <a:prstGeom prst="roundRect">
            <a:avLst/>
          </a:prstGeom>
          <a:solidFill>
            <a:srgbClr val="2C3132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     C#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9C7C9566-A1C5-F58B-EFF5-EF485E9B3DF7}"/>
              </a:ext>
            </a:extLst>
          </p:cNvPr>
          <p:cNvSpPr/>
          <p:nvPr/>
        </p:nvSpPr>
        <p:spPr>
          <a:xfrm>
            <a:off x="2094433" y="2217419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D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8B97ADD0-8044-2C15-7C8A-C311314C216C}"/>
              </a:ext>
            </a:extLst>
          </p:cNvPr>
          <p:cNvSpPr/>
          <p:nvPr/>
        </p:nvSpPr>
        <p:spPr>
          <a:xfrm>
            <a:off x="2666111" y="2217418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D#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F05CEF93-F19C-53AD-A9E3-A07B062A075A}"/>
              </a:ext>
            </a:extLst>
          </p:cNvPr>
          <p:cNvSpPr/>
          <p:nvPr/>
        </p:nvSpPr>
        <p:spPr>
          <a:xfrm>
            <a:off x="3237789" y="2217417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F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7EA64217-7DAB-8DF1-F2A0-92732E0285A1}"/>
              </a:ext>
            </a:extLst>
          </p:cNvPr>
          <p:cNvSpPr/>
          <p:nvPr/>
        </p:nvSpPr>
        <p:spPr>
          <a:xfrm>
            <a:off x="3809467" y="2217416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A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3EE0AB15-0664-355B-DEBF-9D15F43CBF1A}"/>
              </a:ext>
            </a:extLst>
          </p:cNvPr>
          <p:cNvSpPr/>
          <p:nvPr/>
        </p:nvSpPr>
        <p:spPr>
          <a:xfrm>
            <a:off x="4381145" y="2217415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H</a:t>
            </a:r>
          </a:p>
        </p:txBody>
      </p:sp>
      <p:pic>
        <p:nvPicPr>
          <p:cNvPr id="2" name="Ábra 1" descr="Pipa egyszínű kitöltéssel">
            <a:extLst>
              <a:ext uri="{FF2B5EF4-FFF2-40B4-BE49-F238E27FC236}">
                <a16:creationId xmlns:a16="http://schemas.microsoft.com/office/drawing/2014/main" id="{68C5AC7C-64BF-B002-9BC8-B65C265D07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093" y="2300019"/>
            <a:ext cx="233126" cy="233126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5BC71ACD-83C0-5117-7962-2611807A899D}"/>
              </a:ext>
            </a:extLst>
          </p:cNvPr>
          <p:cNvSpPr txBox="1"/>
          <p:nvPr/>
        </p:nvSpPr>
        <p:spPr>
          <a:xfrm>
            <a:off x="1457971" y="3802794"/>
            <a:ext cx="4034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i="1" dirty="0">
                <a:solidFill>
                  <a:srgbClr val="BFC8CB"/>
                </a:solidFill>
              </a:rPr>
              <a:t>C </a:t>
            </a:r>
            <a:r>
              <a:rPr lang="en-GB" sz="1600" i="1" dirty="0" err="1">
                <a:solidFill>
                  <a:srgbClr val="BFC8CB"/>
                </a:solidFill>
              </a:rPr>
              <a:t>vagy</a:t>
            </a:r>
            <a:r>
              <a:rPr lang="en-GB" sz="1600" i="1" dirty="0">
                <a:solidFill>
                  <a:srgbClr val="BFC8CB"/>
                </a:solidFill>
              </a:rPr>
              <a:t> C# </a:t>
            </a:r>
            <a:r>
              <a:rPr lang="en-GB" sz="1600" i="1" dirty="0" err="1">
                <a:solidFill>
                  <a:srgbClr val="BFC8CB"/>
                </a:solidFill>
              </a:rPr>
              <a:t>alaphangú</a:t>
            </a:r>
            <a:r>
              <a:rPr lang="en-GB" sz="1600" i="1" dirty="0">
                <a:solidFill>
                  <a:srgbClr val="BFC8CB"/>
                </a:solidFill>
              </a:rPr>
              <a:t> </a:t>
            </a:r>
            <a:r>
              <a:rPr lang="en-GB" sz="1600" i="1" dirty="0" err="1">
                <a:solidFill>
                  <a:srgbClr val="BFC8CB"/>
                </a:solidFill>
              </a:rPr>
              <a:t>és</a:t>
            </a:r>
            <a:r>
              <a:rPr lang="en-GB" sz="1600" i="1" dirty="0">
                <a:solidFill>
                  <a:srgbClr val="BFC8CB"/>
                </a:solidFill>
              </a:rPr>
              <a:t> </a:t>
            </a:r>
            <a:r>
              <a:rPr lang="en-GB" sz="1600" i="1" dirty="0" err="1">
                <a:solidFill>
                  <a:srgbClr val="BFC8CB"/>
                </a:solidFill>
              </a:rPr>
              <a:t>dúr</a:t>
            </a:r>
            <a:r>
              <a:rPr lang="en-GB" sz="1600" i="1" dirty="0">
                <a:solidFill>
                  <a:srgbClr val="BFC8CB"/>
                </a:solidFill>
              </a:rPr>
              <a:t> </a:t>
            </a:r>
            <a:r>
              <a:rPr lang="en-GB" sz="1600" i="1" dirty="0" err="1">
                <a:solidFill>
                  <a:srgbClr val="BFC8CB"/>
                </a:solidFill>
              </a:rPr>
              <a:t>hangsorú</a:t>
            </a:r>
            <a:r>
              <a:rPr lang="en-GB" sz="1600" i="1" dirty="0">
                <a:solidFill>
                  <a:srgbClr val="BFC8CB"/>
                </a:solidFill>
              </a:rPr>
              <a:t> </a:t>
            </a:r>
            <a:r>
              <a:rPr lang="en-GB" sz="1600" i="1" dirty="0" err="1">
                <a:solidFill>
                  <a:srgbClr val="BFC8CB"/>
                </a:solidFill>
              </a:rPr>
              <a:t>dalok</a:t>
            </a:r>
            <a:endParaRPr lang="en-GB" sz="1600" i="1" dirty="0">
              <a:solidFill>
                <a:srgbClr val="BFC8CB"/>
              </a:solidFill>
            </a:endParaRPr>
          </a:p>
        </p:txBody>
      </p:sp>
      <p:pic>
        <p:nvPicPr>
          <p:cNvPr id="8" name="Ábra 7" descr="Pipa egyszínű kitöltéssel">
            <a:extLst>
              <a:ext uri="{FF2B5EF4-FFF2-40B4-BE49-F238E27FC236}">
                <a16:creationId xmlns:a16="http://schemas.microsoft.com/office/drawing/2014/main" id="{C977294B-5A39-AE82-3415-A62F4615F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8643" y="2300019"/>
            <a:ext cx="233126" cy="233126"/>
          </a:xfrm>
          <a:prstGeom prst="rect">
            <a:avLst/>
          </a:prstGeom>
        </p:spPr>
      </p:pic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01C94E50-CA1C-8676-F01A-DF79A7F2EDDF}"/>
              </a:ext>
            </a:extLst>
          </p:cNvPr>
          <p:cNvSpPr/>
          <p:nvPr/>
        </p:nvSpPr>
        <p:spPr>
          <a:xfrm>
            <a:off x="1474559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moll</a:t>
            </a:r>
          </a:p>
        </p:txBody>
      </p: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C861F386-3779-4E7B-7FDC-9412ED72F1B5}"/>
              </a:ext>
            </a:extLst>
          </p:cNvPr>
          <p:cNvSpPr/>
          <p:nvPr/>
        </p:nvSpPr>
        <p:spPr>
          <a:xfrm>
            <a:off x="2307501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fríg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D137C234-6B99-A54D-34BD-476769F3DAAB}"/>
              </a:ext>
            </a:extLst>
          </p:cNvPr>
          <p:cNvSpPr/>
          <p:nvPr/>
        </p:nvSpPr>
        <p:spPr>
          <a:xfrm>
            <a:off x="3140443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dór</a:t>
            </a:r>
            <a:endParaRPr lang="en-GB" b="1" dirty="0">
              <a:solidFill>
                <a:srgbClr val="BFC8CB"/>
              </a:solidFill>
            </a:endParaRPr>
          </a:p>
        </p:txBody>
      </p:sp>
      <p:pic>
        <p:nvPicPr>
          <p:cNvPr id="26" name="Ábra 25" descr="Bezárás egyszínű kitöltéssel">
            <a:extLst>
              <a:ext uri="{FF2B5EF4-FFF2-40B4-BE49-F238E27FC236}">
                <a16:creationId xmlns:a16="http://schemas.microsoft.com/office/drawing/2014/main" id="{4C1CB16F-8160-02FC-1272-4F523E7A42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4518" y="1529716"/>
            <a:ext cx="311348" cy="311348"/>
          </a:xfrm>
          <a:prstGeom prst="rect">
            <a:avLst/>
          </a:prstGeom>
        </p:spPr>
      </p:pic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D866B902-30EC-883D-2DD7-8845D7183610}"/>
              </a:ext>
            </a:extLst>
          </p:cNvPr>
          <p:cNvSpPr/>
          <p:nvPr/>
        </p:nvSpPr>
        <p:spPr>
          <a:xfrm>
            <a:off x="420637" y="2754808"/>
            <a:ext cx="981443" cy="370613"/>
          </a:xfrm>
          <a:prstGeom prst="roundRect">
            <a:avLst/>
          </a:prstGeom>
          <a:solidFill>
            <a:srgbClr val="2C3132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      </a:t>
            </a:r>
            <a:r>
              <a:rPr lang="en-GB" b="1" dirty="0" err="1">
                <a:solidFill>
                  <a:srgbClr val="BFC8CB"/>
                </a:solidFill>
              </a:rPr>
              <a:t>dúr</a:t>
            </a:r>
            <a:endParaRPr lang="en-GB" b="1" dirty="0">
              <a:solidFill>
                <a:srgbClr val="BFC8CB"/>
              </a:solidFill>
            </a:endParaRPr>
          </a:p>
        </p:txBody>
      </p:sp>
      <p:pic>
        <p:nvPicPr>
          <p:cNvPr id="22" name="Ábra 21" descr="Pipa egyszínű kitöltéssel">
            <a:extLst>
              <a:ext uri="{FF2B5EF4-FFF2-40B4-BE49-F238E27FC236}">
                <a16:creationId xmlns:a16="http://schemas.microsoft.com/office/drawing/2014/main" id="{CE0C4967-E340-8828-C4A8-6B73E5DA85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093" y="2842943"/>
            <a:ext cx="233126" cy="233126"/>
          </a:xfrm>
          <a:prstGeom prst="rect">
            <a:avLst/>
          </a:prstGeom>
        </p:spPr>
      </p:pic>
      <p:sp>
        <p:nvSpPr>
          <p:cNvPr id="24" name="Szövegdoboz 23">
            <a:extLst>
              <a:ext uri="{FF2B5EF4-FFF2-40B4-BE49-F238E27FC236}">
                <a16:creationId xmlns:a16="http://schemas.microsoft.com/office/drawing/2014/main" id="{46768057-4285-A0FF-7EF5-0B46BC94C4E3}"/>
              </a:ext>
            </a:extLst>
          </p:cNvPr>
          <p:cNvSpPr txBox="1"/>
          <p:nvPr/>
        </p:nvSpPr>
        <p:spPr>
          <a:xfrm>
            <a:off x="3116731" y="1970186"/>
            <a:ext cx="3670416" cy="33855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Katt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: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További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alaphangra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szűrők</a:t>
            </a:r>
            <a:endParaRPr lang="en-GB" sz="1600" i="1" dirty="0">
              <a:solidFill>
                <a:srgbClr val="BFC8CB"/>
              </a:solidFill>
            </a:endParaRP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9EF78805-8C3C-E2B6-31CC-EC0BB9F1A872}"/>
              </a:ext>
            </a:extLst>
          </p:cNvPr>
          <p:cNvSpPr txBox="1"/>
          <p:nvPr/>
        </p:nvSpPr>
        <p:spPr>
          <a:xfrm>
            <a:off x="3116731" y="2507579"/>
            <a:ext cx="3670416" cy="33855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Katt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: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További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hangsorra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szűrők</a:t>
            </a:r>
            <a:endParaRPr lang="en-GB" sz="1600" i="1" dirty="0">
              <a:solidFill>
                <a:srgbClr val="BFC8CB"/>
              </a:solidFill>
            </a:endParaRPr>
          </a:p>
        </p:txBody>
      </p:sp>
      <p:pic>
        <p:nvPicPr>
          <p:cNvPr id="6" name="Ábra 5" descr="Kurzor egyszínű kitöltéssel">
            <a:extLst>
              <a:ext uri="{FF2B5EF4-FFF2-40B4-BE49-F238E27FC236}">
                <a16:creationId xmlns:a16="http://schemas.microsoft.com/office/drawing/2014/main" id="{AD94C1B0-A16B-7400-858A-955D1A0084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33592">
            <a:off x="6134513" y="1723275"/>
            <a:ext cx="414042" cy="4140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6477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DC27D551-27B0-C881-F4E3-D6D806194F28}"/>
              </a:ext>
            </a:extLst>
          </p:cNvPr>
          <p:cNvSpPr/>
          <p:nvPr/>
        </p:nvSpPr>
        <p:spPr>
          <a:xfrm>
            <a:off x="245745" y="1306651"/>
            <a:ext cx="6366510" cy="2055673"/>
          </a:xfrm>
          <a:prstGeom prst="roundRect">
            <a:avLst>
              <a:gd name="adj" fmla="val 9253"/>
            </a:avLst>
          </a:prstGeom>
          <a:solidFill>
            <a:srgbClr val="171D1E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CAB488D9-1DD9-357F-F99C-40A838DCF16C}"/>
              </a:ext>
            </a:extLst>
          </p:cNvPr>
          <p:cNvSpPr/>
          <p:nvPr/>
        </p:nvSpPr>
        <p:spPr>
          <a:xfrm>
            <a:off x="428536" y="2217421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C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54FA321-FF41-C921-1CB7-0D5BD1C3C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124" y="631102"/>
            <a:ext cx="3267531" cy="5801535"/>
          </a:xfrm>
          <a:prstGeom prst="rect">
            <a:avLst/>
          </a:prstGeom>
        </p:spPr>
      </p:pic>
      <p:pic>
        <p:nvPicPr>
          <p:cNvPr id="9" name="Ábra 8" descr="Zongorabillentyűk egyszínű kitöltéssel">
            <a:extLst>
              <a:ext uri="{FF2B5EF4-FFF2-40B4-BE49-F238E27FC236}">
                <a16:creationId xmlns:a16="http://schemas.microsoft.com/office/drawing/2014/main" id="{0D4707EE-06F0-5D1C-0C51-AC0D0F51D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536" y="1476197"/>
            <a:ext cx="571678" cy="571678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6CA93931-955F-1572-1DBB-C1580B1D2865}"/>
              </a:ext>
            </a:extLst>
          </p:cNvPr>
          <p:cNvSpPr txBox="1"/>
          <p:nvPr/>
        </p:nvSpPr>
        <p:spPr>
          <a:xfrm>
            <a:off x="1000214" y="1531203"/>
            <a:ext cx="1479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solidFill>
                  <a:srgbClr val="BFC8CB"/>
                </a:solidFill>
              </a:rPr>
              <a:t>Hangnem</a:t>
            </a:r>
            <a:endParaRPr lang="en-GB" sz="2400" dirty="0">
              <a:solidFill>
                <a:srgbClr val="BFC8CB"/>
              </a:solidFill>
            </a:endParaRP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3D5B59A6-F564-3251-0F8C-C29FFD15FD35}"/>
              </a:ext>
            </a:extLst>
          </p:cNvPr>
          <p:cNvSpPr/>
          <p:nvPr/>
        </p:nvSpPr>
        <p:spPr>
          <a:xfrm>
            <a:off x="1000214" y="2217420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C#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D36BCE07-B5DA-EE8F-A872-819BE37C0708}"/>
              </a:ext>
            </a:extLst>
          </p:cNvPr>
          <p:cNvSpPr/>
          <p:nvPr/>
        </p:nvSpPr>
        <p:spPr>
          <a:xfrm>
            <a:off x="1571892" y="2217419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D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27E0EEE5-A86E-3352-8E59-F6F45775746C}"/>
              </a:ext>
            </a:extLst>
          </p:cNvPr>
          <p:cNvSpPr/>
          <p:nvPr/>
        </p:nvSpPr>
        <p:spPr>
          <a:xfrm>
            <a:off x="2143570" y="2217418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D#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B61D7C58-910B-3D11-0D75-DBA8331CDB6B}"/>
              </a:ext>
            </a:extLst>
          </p:cNvPr>
          <p:cNvSpPr/>
          <p:nvPr/>
        </p:nvSpPr>
        <p:spPr>
          <a:xfrm>
            <a:off x="2715248" y="2217417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F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FC96427E-5F75-A4C9-D553-C478011FAAEB}"/>
              </a:ext>
            </a:extLst>
          </p:cNvPr>
          <p:cNvSpPr/>
          <p:nvPr/>
        </p:nvSpPr>
        <p:spPr>
          <a:xfrm>
            <a:off x="3286926" y="2217416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A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6176053D-C068-9136-FAC9-67C4E61FA867}"/>
              </a:ext>
            </a:extLst>
          </p:cNvPr>
          <p:cNvSpPr/>
          <p:nvPr/>
        </p:nvSpPr>
        <p:spPr>
          <a:xfrm>
            <a:off x="3858604" y="2217415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H</a:t>
            </a:r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8022A274-C8DB-E898-EFD4-215E8A6811B4}"/>
              </a:ext>
            </a:extLst>
          </p:cNvPr>
          <p:cNvSpPr/>
          <p:nvPr/>
        </p:nvSpPr>
        <p:spPr>
          <a:xfrm>
            <a:off x="420637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dúr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516F4357-8953-2D53-5C4D-1AFF280C67F8}"/>
              </a:ext>
            </a:extLst>
          </p:cNvPr>
          <p:cNvSpPr/>
          <p:nvPr/>
        </p:nvSpPr>
        <p:spPr>
          <a:xfrm>
            <a:off x="1253579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moll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08BFF628-F432-E087-FB06-589D5E543F85}"/>
              </a:ext>
            </a:extLst>
          </p:cNvPr>
          <p:cNvSpPr/>
          <p:nvPr/>
        </p:nvSpPr>
        <p:spPr>
          <a:xfrm>
            <a:off x="2086521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fríg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0EC768B5-005C-60CD-6E3A-E15182192813}"/>
              </a:ext>
            </a:extLst>
          </p:cNvPr>
          <p:cNvSpPr/>
          <p:nvPr/>
        </p:nvSpPr>
        <p:spPr>
          <a:xfrm>
            <a:off x="2919463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dór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24" name="Téglalap: lekerekített 23">
            <a:extLst>
              <a:ext uri="{FF2B5EF4-FFF2-40B4-BE49-F238E27FC236}">
                <a16:creationId xmlns:a16="http://schemas.microsoft.com/office/drawing/2014/main" id="{FFD49C87-1DA4-1F7A-2EEA-49490E228A8A}"/>
              </a:ext>
            </a:extLst>
          </p:cNvPr>
          <p:cNvSpPr/>
          <p:nvPr/>
        </p:nvSpPr>
        <p:spPr>
          <a:xfrm>
            <a:off x="3752405" y="2754808"/>
            <a:ext cx="1069340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mixolíd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5B2BC3C1-B0F8-FC77-F948-164CDBC6093E}"/>
              </a:ext>
            </a:extLst>
          </p:cNvPr>
          <p:cNvSpPr txBox="1"/>
          <p:nvPr/>
        </p:nvSpPr>
        <p:spPr>
          <a:xfrm>
            <a:off x="2273000" y="3802794"/>
            <a:ext cx="2404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i="1" dirty="0" err="1">
                <a:solidFill>
                  <a:srgbClr val="BFC8CB"/>
                </a:solidFill>
              </a:rPr>
              <a:t>Hangnemre</a:t>
            </a:r>
            <a:r>
              <a:rPr lang="en-GB" sz="1600" i="1" dirty="0">
                <a:solidFill>
                  <a:srgbClr val="BFC8CB"/>
                </a:solidFill>
              </a:rPr>
              <a:t> </a:t>
            </a:r>
            <a:r>
              <a:rPr lang="en-GB" sz="1600" i="1" dirty="0" err="1">
                <a:solidFill>
                  <a:srgbClr val="BFC8CB"/>
                </a:solidFill>
              </a:rPr>
              <a:t>nem</a:t>
            </a:r>
            <a:r>
              <a:rPr lang="en-GB" sz="1600" i="1" dirty="0">
                <a:solidFill>
                  <a:srgbClr val="BFC8CB"/>
                </a:solidFill>
              </a:rPr>
              <a:t> </a:t>
            </a:r>
            <a:r>
              <a:rPr lang="en-GB" sz="1600" i="1" dirty="0" err="1">
                <a:solidFill>
                  <a:srgbClr val="BFC8CB"/>
                </a:solidFill>
              </a:rPr>
              <a:t>szűrünk</a:t>
            </a:r>
            <a:endParaRPr lang="en-GB" sz="1600" i="1" dirty="0">
              <a:solidFill>
                <a:srgbClr val="BFC8CB"/>
              </a:solidFill>
            </a:endParaRPr>
          </a:p>
        </p:txBody>
      </p:sp>
      <p:pic>
        <p:nvPicPr>
          <p:cNvPr id="26" name="Ábra 25" descr="Kurzor egyszínű kitöltéssel">
            <a:extLst>
              <a:ext uri="{FF2B5EF4-FFF2-40B4-BE49-F238E27FC236}">
                <a16:creationId xmlns:a16="http://schemas.microsoft.com/office/drawing/2014/main" id="{E2C9654E-748A-488D-D9F0-0B9507C4E4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33592">
            <a:off x="921932" y="2990683"/>
            <a:ext cx="414042" cy="4140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412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1B28F-6A20-38F7-F723-0D65D6179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CC731DC1-D15A-DEA4-3FED-394A24E8391D}"/>
              </a:ext>
            </a:extLst>
          </p:cNvPr>
          <p:cNvSpPr/>
          <p:nvPr/>
        </p:nvSpPr>
        <p:spPr>
          <a:xfrm>
            <a:off x="245745" y="1306651"/>
            <a:ext cx="6366510" cy="2055673"/>
          </a:xfrm>
          <a:prstGeom prst="roundRect">
            <a:avLst>
              <a:gd name="adj" fmla="val 9253"/>
            </a:avLst>
          </a:prstGeom>
          <a:solidFill>
            <a:srgbClr val="171D1E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88993038-CDA7-D8C4-E458-96A428C998B3}"/>
              </a:ext>
            </a:extLst>
          </p:cNvPr>
          <p:cNvSpPr/>
          <p:nvPr/>
        </p:nvSpPr>
        <p:spPr>
          <a:xfrm>
            <a:off x="428536" y="2217421"/>
            <a:ext cx="1003985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C-</a:t>
            </a:r>
            <a:r>
              <a:rPr lang="en-GB" b="1" dirty="0" err="1">
                <a:solidFill>
                  <a:srgbClr val="BFC8CB"/>
                </a:solidFill>
              </a:rPr>
              <a:t>dúr</a:t>
            </a:r>
            <a:endParaRPr lang="en-GB" b="1" dirty="0">
              <a:solidFill>
                <a:srgbClr val="BFC8CB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57BBD1AF-0D43-DFC6-EC03-1912E43F3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124" y="631102"/>
            <a:ext cx="3267531" cy="5801535"/>
          </a:xfrm>
          <a:prstGeom prst="rect">
            <a:avLst/>
          </a:prstGeom>
        </p:spPr>
      </p:pic>
      <p:pic>
        <p:nvPicPr>
          <p:cNvPr id="9" name="Ábra 8" descr="Zongorabillentyűk egyszínű kitöltéssel">
            <a:extLst>
              <a:ext uri="{FF2B5EF4-FFF2-40B4-BE49-F238E27FC236}">
                <a16:creationId xmlns:a16="http://schemas.microsoft.com/office/drawing/2014/main" id="{203E72C4-43D3-1C8D-F2BE-715A10D76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536" y="1476197"/>
            <a:ext cx="571678" cy="571678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C9EFEFF8-4B8E-15B7-7738-720E0928B218}"/>
              </a:ext>
            </a:extLst>
          </p:cNvPr>
          <p:cNvSpPr txBox="1"/>
          <p:nvPr/>
        </p:nvSpPr>
        <p:spPr>
          <a:xfrm>
            <a:off x="1000214" y="1531203"/>
            <a:ext cx="1479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solidFill>
                  <a:srgbClr val="BFC8CB"/>
                </a:solidFill>
              </a:rPr>
              <a:t>Hangnem</a:t>
            </a:r>
            <a:endParaRPr lang="en-GB" sz="2400" dirty="0">
              <a:solidFill>
                <a:srgbClr val="BFC8CB"/>
              </a:solidFill>
            </a:endParaRP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137C7110-851E-046B-571B-5D563EB94F12}"/>
              </a:ext>
            </a:extLst>
          </p:cNvPr>
          <p:cNvSpPr/>
          <p:nvPr/>
        </p:nvSpPr>
        <p:spPr>
          <a:xfrm>
            <a:off x="1529539" y="2217418"/>
            <a:ext cx="1003985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D#-</a:t>
            </a:r>
            <a:r>
              <a:rPr lang="en-GB" b="1" dirty="0" err="1">
                <a:solidFill>
                  <a:srgbClr val="BFC8CB"/>
                </a:solidFill>
              </a:rPr>
              <a:t>dúr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D4F8B3F-1F93-F112-A5AF-6D752DAF53D0}"/>
              </a:ext>
            </a:extLst>
          </p:cNvPr>
          <p:cNvSpPr/>
          <p:nvPr/>
        </p:nvSpPr>
        <p:spPr>
          <a:xfrm>
            <a:off x="2630542" y="2217415"/>
            <a:ext cx="1003985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H-</a:t>
            </a:r>
            <a:r>
              <a:rPr lang="en-GB" b="1" dirty="0" err="1">
                <a:solidFill>
                  <a:srgbClr val="BFC8CB"/>
                </a:solidFill>
              </a:rPr>
              <a:t>dúr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CB12FE6F-673C-9AFE-C0C3-F3DC3874789E}"/>
              </a:ext>
            </a:extLst>
          </p:cNvPr>
          <p:cNvSpPr/>
          <p:nvPr/>
        </p:nvSpPr>
        <p:spPr>
          <a:xfrm>
            <a:off x="420637" y="2754808"/>
            <a:ext cx="981443" cy="370613"/>
          </a:xfrm>
          <a:prstGeom prst="roundRect">
            <a:avLst/>
          </a:prstGeom>
          <a:solidFill>
            <a:srgbClr val="2C3132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      </a:t>
            </a:r>
            <a:r>
              <a:rPr lang="en-GB" b="1" dirty="0" err="1">
                <a:solidFill>
                  <a:srgbClr val="BFC8CB"/>
                </a:solidFill>
              </a:rPr>
              <a:t>dúr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E84AA0D7-C64C-E73F-F4C7-318F050A44C9}"/>
              </a:ext>
            </a:extLst>
          </p:cNvPr>
          <p:cNvSpPr/>
          <p:nvPr/>
        </p:nvSpPr>
        <p:spPr>
          <a:xfrm>
            <a:off x="1481671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moll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DD6F9895-6CE2-B88A-5E58-9AE508BCC2B8}"/>
              </a:ext>
            </a:extLst>
          </p:cNvPr>
          <p:cNvSpPr/>
          <p:nvPr/>
        </p:nvSpPr>
        <p:spPr>
          <a:xfrm>
            <a:off x="2314613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fríg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867E1A8F-B3E4-D178-629F-F4C447550999}"/>
              </a:ext>
            </a:extLst>
          </p:cNvPr>
          <p:cNvSpPr/>
          <p:nvPr/>
        </p:nvSpPr>
        <p:spPr>
          <a:xfrm>
            <a:off x="3147555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dór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24" name="Téglalap: lekerekített 23">
            <a:extLst>
              <a:ext uri="{FF2B5EF4-FFF2-40B4-BE49-F238E27FC236}">
                <a16:creationId xmlns:a16="http://schemas.microsoft.com/office/drawing/2014/main" id="{251E956D-2B09-59F5-52C9-1D4A1853EA4C}"/>
              </a:ext>
            </a:extLst>
          </p:cNvPr>
          <p:cNvSpPr/>
          <p:nvPr/>
        </p:nvSpPr>
        <p:spPr>
          <a:xfrm>
            <a:off x="3980497" y="2754808"/>
            <a:ext cx="1069340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mixolíd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C822532-96ED-98C4-CA76-829B9491D8AB}"/>
              </a:ext>
            </a:extLst>
          </p:cNvPr>
          <p:cNvSpPr txBox="1"/>
          <p:nvPr/>
        </p:nvSpPr>
        <p:spPr>
          <a:xfrm>
            <a:off x="2517393" y="3802794"/>
            <a:ext cx="1915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i="1" dirty="0" err="1">
                <a:solidFill>
                  <a:srgbClr val="BFC8CB"/>
                </a:solidFill>
              </a:rPr>
              <a:t>Dúr</a:t>
            </a:r>
            <a:r>
              <a:rPr lang="en-GB" sz="1600" i="1" dirty="0">
                <a:solidFill>
                  <a:srgbClr val="BFC8CB"/>
                </a:solidFill>
              </a:rPr>
              <a:t> </a:t>
            </a:r>
            <a:r>
              <a:rPr lang="en-GB" sz="1600" i="1" dirty="0" err="1">
                <a:solidFill>
                  <a:srgbClr val="BFC8CB"/>
                </a:solidFill>
              </a:rPr>
              <a:t>hangsorú</a:t>
            </a:r>
            <a:r>
              <a:rPr lang="en-GB" sz="1600" i="1" dirty="0">
                <a:solidFill>
                  <a:srgbClr val="BFC8CB"/>
                </a:solidFill>
              </a:rPr>
              <a:t> </a:t>
            </a:r>
            <a:r>
              <a:rPr lang="en-GB" sz="1600" i="1" dirty="0" err="1">
                <a:solidFill>
                  <a:srgbClr val="BFC8CB"/>
                </a:solidFill>
              </a:rPr>
              <a:t>dalok</a:t>
            </a:r>
            <a:endParaRPr lang="en-GB" sz="1600" i="1" dirty="0">
              <a:solidFill>
                <a:srgbClr val="BFC8CB"/>
              </a:solidFill>
            </a:endParaRPr>
          </a:p>
        </p:txBody>
      </p:sp>
      <p:pic>
        <p:nvPicPr>
          <p:cNvPr id="3" name="Ábra 2" descr="Pipa egyszínű kitöltéssel">
            <a:extLst>
              <a:ext uri="{FF2B5EF4-FFF2-40B4-BE49-F238E27FC236}">
                <a16:creationId xmlns:a16="http://schemas.microsoft.com/office/drawing/2014/main" id="{29CB42A3-EA50-C9FF-55D2-835DBAA71D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093" y="2842943"/>
            <a:ext cx="233126" cy="233126"/>
          </a:xfrm>
          <a:prstGeom prst="rect">
            <a:avLst/>
          </a:prstGeom>
        </p:spPr>
      </p:pic>
      <p:pic>
        <p:nvPicPr>
          <p:cNvPr id="6" name="Ábra 5" descr="Kurzor egyszínű kitöltéssel">
            <a:extLst>
              <a:ext uri="{FF2B5EF4-FFF2-40B4-BE49-F238E27FC236}">
                <a16:creationId xmlns:a16="http://schemas.microsoft.com/office/drawing/2014/main" id="{F917783F-7C6B-80E2-CFD8-4658959C21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33592">
            <a:off x="1144115" y="3005952"/>
            <a:ext cx="414042" cy="414042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5D213B5B-9688-6674-B77B-941CCD4743EB}"/>
              </a:ext>
            </a:extLst>
          </p:cNvPr>
          <p:cNvSpPr txBox="1"/>
          <p:nvPr/>
        </p:nvSpPr>
        <p:spPr>
          <a:xfrm>
            <a:off x="3519501" y="1970186"/>
            <a:ext cx="3267646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Dúr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hangsorral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létező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alaphangok</a:t>
            </a:r>
            <a:endParaRPr lang="en-GB" sz="1600" i="1" dirty="0">
              <a:solidFill>
                <a:srgbClr val="BFC8CB"/>
              </a:solidFill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8F3D482-55E7-C515-0C5E-3D0BDBD82CCD}"/>
              </a:ext>
            </a:extLst>
          </p:cNvPr>
          <p:cNvSpPr txBox="1"/>
          <p:nvPr/>
        </p:nvSpPr>
        <p:spPr>
          <a:xfrm>
            <a:off x="3519501" y="2507579"/>
            <a:ext cx="3267646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Bármely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dalban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létező</a:t>
            </a:r>
            <a:r>
              <a:rPr lang="en-GB" sz="1600" i="1" dirty="0">
                <a:solidFill>
                  <a:srgbClr val="BFC8CB"/>
                </a:solidFill>
                <a:sym typeface="Wingdings" panose="05000000000000000000" pitchFamily="2" charset="2"/>
              </a:rPr>
              <a:t> </a:t>
            </a:r>
            <a:r>
              <a:rPr lang="en-GB" sz="1600" i="1" dirty="0" err="1">
                <a:solidFill>
                  <a:srgbClr val="BFC8CB"/>
                </a:solidFill>
                <a:sym typeface="Wingdings" panose="05000000000000000000" pitchFamily="2" charset="2"/>
              </a:rPr>
              <a:t>hangsorok</a:t>
            </a:r>
            <a:endParaRPr lang="en-GB" sz="1600" i="1" dirty="0">
              <a:solidFill>
                <a:srgbClr val="BFC8CB"/>
              </a:solidFill>
            </a:endParaRPr>
          </a:p>
        </p:txBody>
      </p:sp>
      <p:pic>
        <p:nvPicPr>
          <p:cNvPr id="12" name="Ábra 11" descr="Bezárás egyszínű kitöltéssel">
            <a:extLst>
              <a:ext uri="{FF2B5EF4-FFF2-40B4-BE49-F238E27FC236}">
                <a16:creationId xmlns:a16="http://schemas.microsoft.com/office/drawing/2014/main" id="{3F5097B9-584D-4491-C655-319B4661DE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14518" y="1529716"/>
            <a:ext cx="311348" cy="3113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1340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711F9-E0FF-3686-D26C-996FE5CA1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4DD9A037-24A7-B191-8751-C8B309FA9C46}"/>
              </a:ext>
            </a:extLst>
          </p:cNvPr>
          <p:cNvSpPr/>
          <p:nvPr/>
        </p:nvSpPr>
        <p:spPr>
          <a:xfrm>
            <a:off x="245745" y="1306651"/>
            <a:ext cx="6366510" cy="2055673"/>
          </a:xfrm>
          <a:prstGeom prst="roundRect">
            <a:avLst>
              <a:gd name="adj" fmla="val 9253"/>
            </a:avLst>
          </a:prstGeom>
          <a:solidFill>
            <a:srgbClr val="171D1E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D7E8912B-4F4E-47AA-ACEE-E135B9D5B238}"/>
              </a:ext>
            </a:extLst>
          </p:cNvPr>
          <p:cNvSpPr/>
          <p:nvPr/>
        </p:nvSpPr>
        <p:spPr>
          <a:xfrm>
            <a:off x="428536" y="2217421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C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7B71171E-2B54-6C1A-76DD-7F37796C1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124" y="631102"/>
            <a:ext cx="3267531" cy="5801535"/>
          </a:xfrm>
          <a:prstGeom prst="rect">
            <a:avLst/>
          </a:prstGeom>
        </p:spPr>
      </p:pic>
      <p:pic>
        <p:nvPicPr>
          <p:cNvPr id="9" name="Ábra 8" descr="Zongorabillentyűk egyszínű kitöltéssel">
            <a:extLst>
              <a:ext uri="{FF2B5EF4-FFF2-40B4-BE49-F238E27FC236}">
                <a16:creationId xmlns:a16="http://schemas.microsoft.com/office/drawing/2014/main" id="{AE893A00-3EBF-BA06-CBA7-30C967810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536" y="1476197"/>
            <a:ext cx="571678" cy="571678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71F78F4D-9BE2-D4AA-9E33-4238D4C2D51E}"/>
              </a:ext>
            </a:extLst>
          </p:cNvPr>
          <p:cNvSpPr txBox="1"/>
          <p:nvPr/>
        </p:nvSpPr>
        <p:spPr>
          <a:xfrm>
            <a:off x="1000214" y="1531203"/>
            <a:ext cx="1479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solidFill>
                  <a:srgbClr val="BFC8CB"/>
                </a:solidFill>
              </a:rPr>
              <a:t>Hangnem</a:t>
            </a:r>
            <a:endParaRPr lang="en-GB" sz="2400" dirty="0">
              <a:solidFill>
                <a:srgbClr val="BFC8CB"/>
              </a:solidFill>
            </a:endParaRP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04BB57E9-DFC9-987C-B06F-9F9B8EC9C315}"/>
              </a:ext>
            </a:extLst>
          </p:cNvPr>
          <p:cNvSpPr/>
          <p:nvPr/>
        </p:nvSpPr>
        <p:spPr>
          <a:xfrm>
            <a:off x="1000214" y="2217420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C#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2C57CACA-99FA-0907-F1A4-BFA9C52D125E}"/>
              </a:ext>
            </a:extLst>
          </p:cNvPr>
          <p:cNvSpPr/>
          <p:nvPr/>
        </p:nvSpPr>
        <p:spPr>
          <a:xfrm>
            <a:off x="1571892" y="2217419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D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3C61A537-BA27-AA76-446E-15B61E49F511}"/>
              </a:ext>
            </a:extLst>
          </p:cNvPr>
          <p:cNvSpPr/>
          <p:nvPr/>
        </p:nvSpPr>
        <p:spPr>
          <a:xfrm>
            <a:off x="2143570" y="2217418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D#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7F58FDEE-3AE0-872F-D389-C64A1A2CEF56}"/>
              </a:ext>
            </a:extLst>
          </p:cNvPr>
          <p:cNvSpPr/>
          <p:nvPr/>
        </p:nvSpPr>
        <p:spPr>
          <a:xfrm>
            <a:off x="2715248" y="2217417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F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66051C79-86A9-C8B0-EE90-80EADB94B40D}"/>
              </a:ext>
            </a:extLst>
          </p:cNvPr>
          <p:cNvSpPr/>
          <p:nvPr/>
        </p:nvSpPr>
        <p:spPr>
          <a:xfrm>
            <a:off x="3286926" y="2217416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A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B7D7F30D-B0E3-D153-A4C7-7D300322FF3C}"/>
              </a:ext>
            </a:extLst>
          </p:cNvPr>
          <p:cNvSpPr/>
          <p:nvPr/>
        </p:nvSpPr>
        <p:spPr>
          <a:xfrm>
            <a:off x="3858604" y="2217415"/>
            <a:ext cx="506731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H</a:t>
            </a:r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909EDC23-B4CE-8CAB-B091-650DC05FE365}"/>
              </a:ext>
            </a:extLst>
          </p:cNvPr>
          <p:cNvSpPr/>
          <p:nvPr/>
        </p:nvSpPr>
        <p:spPr>
          <a:xfrm>
            <a:off x="420637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dúr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946055C4-6438-CE3A-B2D6-C86AA745CEAA}"/>
              </a:ext>
            </a:extLst>
          </p:cNvPr>
          <p:cNvSpPr/>
          <p:nvPr/>
        </p:nvSpPr>
        <p:spPr>
          <a:xfrm>
            <a:off x="1253579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BFC8CB"/>
                </a:solidFill>
              </a:rPr>
              <a:t>moll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BB2EC472-9686-522E-F53F-E494D5E6C5F3}"/>
              </a:ext>
            </a:extLst>
          </p:cNvPr>
          <p:cNvSpPr/>
          <p:nvPr/>
        </p:nvSpPr>
        <p:spPr>
          <a:xfrm>
            <a:off x="2086521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fríg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6AE464A7-825B-D2B9-C337-912F98F980E5}"/>
              </a:ext>
            </a:extLst>
          </p:cNvPr>
          <p:cNvSpPr/>
          <p:nvPr/>
        </p:nvSpPr>
        <p:spPr>
          <a:xfrm>
            <a:off x="2919463" y="2754808"/>
            <a:ext cx="741413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dór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24" name="Téglalap: lekerekített 23">
            <a:extLst>
              <a:ext uri="{FF2B5EF4-FFF2-40B4-BE49-F238E27FC236}">
                <a16:creationId xmlns:a16="http://schemas.microsoft.com/office/drawing/2014/main" id="{1B4E6DD7-C5E4-D1A4-54C2-1D5A1EB52084}"/>
              </a:ext>
            </a:extLst>
          </p:cNvPr>
          <p:cNvSpPr/>
          <p:nvPr/>
        </p:nvSpPr>
        <p:spPr>
          <a:xfrm>
            <a:off x="3752405" y="2754808"/>
            <a:ext cx="1069340" cy="370613"/>
          </a:xfrm>
          <a:prstGeom prst="roundRect">
            <a:avLst/>
          </a:prstGeom>
          <a:solidFill>
            <a:srgbClr val="0F1416"/>
          </a:solidFill>
          <a:ln>
            <a:noFill/>
          </a:ln>
          <a:effectLst>
            <a:outerShdw blurRad="63500" algn="ctr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>
                <a:solidFill>
                  <a:srgbClr val="BFC8CB"/>
                </a:solidFill>
              </a:rPr>
              <a:t>mixolíd</a:t>
            </a:r>
            <a:endParaRPr lang="en-GB" b="1" dirty="0">
              <a:solidFill>
                <a:srgbClr val="BFC8CB"/>
              </a:solidFill>
            </a:endParaRP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4C0E1C2F-2FD1-C330-DFB4-AA125BF4304A}"/>
              </a:ext>
            </a:extLst>
          </p:cNvPr>
          <p:cNvSpPr txBox="1"/>
          <p:nvPr/>
        </p:nvSpPr>
        <p:spPr>
          <a:xfrm>
            <a:off x="2273000" y="3802794"/>
            <a:ext cx="2404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i="1" dirty="0" err="1">
                <a:solidFill>
                  <a:srgbClr val="BFC8CB"/>
                </a:solidFill>
              </a:rPr>
              <a:t>Hangnemre</a:t>
            </a:r>
            <a:r>
              <a:rPr lang="en-GB" sz="1600" i="1" dirty="0">
                <a:solidFill>
                  <a:srgbClr val="BFC8CB"/>
                </a:solidFill>
              </a:rPr>
              <a:t> </a:t>
            </a:r>
            <a:r>
              <a:rPr lang="en-GB" sz="1600" i="1" dirty="0" err="1">
                <a:solidFill>
                  <a:srgbClr val="BFC8CB"/>
                </a:solidFill>
              </a:rPr>
              <a:t>nem</a:t>
            </a:r>
            <a:r>
              <a:rPr lang="en-GB" sz="1600" i="1" dirty="0">
                <a:solidFill>
                  <a:srgbClr val="BFC8CB"/>
                </a:solidFill>
              </a:rPr>
              <a:t> </a:t>
            </a:r>
            <a:r>
              <a:rPr lang="en-GB" sz="1600" i="1" dirty="0" err="1">
                <a:solidFill>
                  <a:srgbClr val="BFC8CB"/>
                </a:solidFill>
              </a:rPr>
              <a:t>szűrünk</a:t>
            </a:r>
            <a:endParaRPr lang="en-GB" sz="1600" i="1" dirty="0">
              <a:solidFill>
                <a:srgbClr val="BFC8CB"/>
              </a:solidFill>
            </a:endParaRPr>
          </a:p>
        </p:txBody>
      </p:sp>
      <p:pic>
        <p:nvPicPr>
          <p:cNvPr id="3" name="Ábra 2" descr="Kurzor egyszínű kitöltéssel">
            <a:extLst>
              <a:ext uri="{FF2B5EF4-FFF2-40B4-BE49-F238E27FC236}">
                <a16:creationId xmlns:a16="http://schemas.microsoft.com/office/drawing/2014/main" id="{459A67F0-D604-7477-07BA-3C3C78EA3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33592">
            <a:off x="673764" y="2454744"/>
            <a:ext cx="414042" cy="4140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074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"/>
</p:tagLst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-tém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4138</TotalTime>
  <Words>507</Words>
  <Application>Microsoft Office PowerPoint</Application>
  <PresentationFormat>Diavetítés a képernyőre (4:3 oldalarány)</PresentationFormat>
  <Paragraphs>279</Paragraphs>
  <Slides>24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Open Sans</vt:lpstr>
      <vt:lpstr>Wingdings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Fodor András Benedek</dc:creator>
  <cp:lastModifiedBy>Fodor András Benedek</cp:lastModifiedBy>
  <cp:revision>11</cp:revision>
  <dcterms:created xsi:type="dcterms:W3CDTF">2024-03-07T20:00:54Z</dcterms:created>
  <dcterms:modified xsi:type="dcterms:W3CDTF">2025-06-03T19:44:50Z</dcterms:modified>
</cp:coreProperties>
</file>